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7" r:id="rId17"/>
    <p:sldId id="276" r:id="rId18"/>
    <p:sldId id="271" r:id="rId19"/>
    <p:sldId id="272" r:id="rId20"/>
    <p:sldId id="278" r:id="rId21"/>
    <p:sldId id="266" r:id="rId22"/>
    <p:sldId id="275" r:id="rId2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64D57D-A155-4B05-B877-D16D3662400D}" v="10" dt="2024-11-02T11:48:19.2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2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vente Erős" userId="3c09936e-7941-40c2-b4cf-1a7d47bdcd95" providerId="ADAL" clId="{5212D7BF-5A98-4B65-B7B1-05D9B81C01FF}"/>
    <pc:docChg chg="undo redo custSel addSld delSld modSld">
      <pc:chgData name="Levente Erős" userId="3c09936e-7941-40c2-b4cf-1a7d47bdcd95" providerId="ADAL" clId="{5212D7BF-5A98-4B65-B7B1-05D9B81C01FF}" dt="2024-10-27T20:46:28.355" v="2977" actId="207"/>
      <pc:docMkLst>
        <pc:docMk/>
      </pc:docMkLst>
      <pc:sldChg chg="modSp mod">
        <pc:chgData name="Levente Erős" userId="3c09936e-7941-40c2-b4cf-1a7d47bdcd95" providerId="ADAL" clId="{5212D7BF-5A98-4B65-B7B1-05D9B81C01FF}" dt="2024-10-27T20:04:32.724" v="724" actId="20577"/>
        <pc:sldMkLst>
          <pc:docMk/>
          <pc:sldMk cId="2375883246" sldId="262"/>
        </pc:sldMkLst>
        <pc:spChg chg="mod">
          <ac:chgData name="Levente Erős" userId="3c09936e-7941-40c2-b4cf-1a7d47bdcd95" providerId="ADAL" clId="{5212D7BF-5A98-4B65-B7B1-05D9B81C01FF}" dt="2024-10-27T20:04:32.724" v="724" actId="20577"/>
          <ac:spMkLst>
            <pc:docMk/>
            <pc:sldMk cId="2375883246" sldId="262"/>
            <ac:spMk id="2" creationId="{3FC40203-A98F-C664-80EA-B0E060DC09BC}"/>
          </ac:spMkLst>
        </pc:spChg>
      </pc:sldChg>
      <pc:sldChg chg="modSp mod">
        <pc:chgData name="Levente Erős" userId="3c09936e-7941-40c2-b4cf-1a7d47bdcd95" providerId="ADAL" clId="{5212D7BF-5A98-4B65-B7B1-05D9B81C01FF}" dt="2024-10-27T20:04:22.283" v="720" actId="20577"/>
        <pc:sldMkLst>
          <pc:docMk/>
          <pc:sldMk cId="3115481941" sldId="263"/>
        </pc:sldMkLst>
        <pc:spChg chg="mod">
          <ac:chgData name="Levente Erős" userId="3c09936e-7941-40c2-b4cf-1a7d47bdcd95" providerId="ADAL" clId="{5212D7BF-5A98-4B65-B7B1-05D9B81C01FF}" dt="2024-10-27T20:04:22.283" v="720" actId="20577"/>
          <ac:spMkLst>
            <pc:docMk/>
            <pc:sldMk cId="3115481941" sldId="263"/>
            <ac:spMk id="2" creationId="{E71585C0-BDD7-A2A7-B5F7-B78AE5A3F8F7}"/>
          </ac:spMkLst>
        </pc:spChg>
      </pc:sldChg>
      <pc:sldChg chg="modSp mod">
        <pc:chgData name="Levente Erős" userId="3c09936e-7941-40c2-b4cf-1a7d47bdcd95" providerId="ADAL" clId="{5212D7BF-5A98-4B65-B7B1-05D9B81C01FF}" dt="2024-10-27T20:04:41.231" v="746" actId="20577"/>
        <pc:sldMkLst>
          <pc:docMk/>
          <pc:sldMk cId="2733243310" sldId="264"/>
        </pc:sldMkLst>
        <pc:spChg chg="mod">
          <ac:chgData name="Levente Erős" userId="3c09936e-7941-40c2-b4cf-1a7d47bdcd95" providerId="ADAL" clId="{5212D7BF-5A98-4B65-B7B1-05D9B81C01FF}" dt="2024-10-27T20:04:41.231" v="746" actId="20577"/>
          <ac:spMkLst>
            <pc:docMk/>
            <pc:sldMk cId="2733243310" sldId="264"/>
            <ac:spMk id="2" creationId="{07E410E2-A8B3-67CC-7E55-69E639DEAB75}"/>
          </ac:spMkLst>
        </pc:spChg>
        <pc:spChg chg="mod">
          <ac:chgData name="Levente Erős" userId="3c09936e-7941-40c2-b4cf-1a7d47bdcd95" providerId="ADAL" clId="{5212D7BF-5A98-4B65-B7B1-05D9B81C01FF}" dt="2024-10-27T20:02:31.998" v="606" actId="20577"/>
          <ac:spMkLst>
            <pc:docMk/>
            <pc:sldMk cId="2733243310" sldId="264"/>
            <ac:spMk id="3" creationId="{BEDA8336-03BB-F4AD-AD6B-99FA4B4A805C}"/>
          </ac:spMkLst>
        </pc:spChg>
      </pc:sldChg>
      <pc:sldChg chg="modSp new mod">
        <pc:chgData name="Levente Erős" userId="3c09936e-7941-40c2-b4cf-1a7d47bdcd95" providerId="ADAL" clId="{5212D7BF-5A98-4B65-B7B1-05D9B81C01FF}" dt="2024-10-27T20:03:51.182" v="716" actId="113"/>
        <pc:sldMkLst>
          <pc:docMk/>
          <pc:sldMk cId="3079094823" sldId="265"/>
        </pc:sldMkLst>
        <pc:spChg chg="mod">
          <ac:chgData name="Levente Erős" userId="3c09936e-7941-40c2-b4cf-1a7d47bdcd95" providerId="ADAL" clId="{5212D7BF-5A98-4B65-B7B1-05D9B81C01FF}" dt="2024-10-27T20:02:50.711" v="638" actId="20577"/>
          <ac:spMkLst>
            <pc:docMk/>
            <pc:sldMk cId="3079094823" sldId="265"/>
            <ac:spMk id="2" creationId="{03B49434-E4C6-F395-A528-290262E04D97}"/>
          </ac:spMkLst>
        </pc:spChg>
        <pc:spChg chg="mod">
          <ac:chgData name="Levente Erős" userId="3c09936e-7941-40c2-b4cf-1a7d47bdcd95" providerId="ADAL" clId="{5212D7BF-5A98-4B65-B7B1-05D9B81C01FF}" dt="2024-10-27T20:03:51.182" v="716" actId="113"/>
          <ac:spMkLst>
            <pc:docMk/>
            <pc:sldMk cId="3079094823" sldId="265"/>
            <ac:spMk id="3" creationId="{95636505-39CA-C31D-ED7B-41C70DDE0F2A}"/>
          </ac:spMkLst>
        </pc:spChg>
      </pc:sldChg>
      <pc:sldChg chg="modSp new mod">
        <pc:chgData name="Levente Erős" userId="3c09936e-7941-40c2-b4cf-1a7d47bdcd95" providerId="ADAL" clId="{5212D7BF-5A98-4B65-B7B1-05D9B81C01FF}" dt="2024-10-27T20:31:33.681" v="1418" actId="20577"/>
        <pc:sldMkLst>
          <pc:docMk/>
          <pc:sldMk cId="4199542119" sldId="266"/>
        </pc:sldMkLst>
        <pc:spChg chg="mod">
          <ac:chgData name="Levente Erős" userId="3c09936e-7941-40c2-b4cf-1a7d47bdcd95" providerId="ADAL" clId="{5212D7BF-5A98-4B65-B7B1-05D9B81C01FF}" dt="2024-10-27T20:07:48.533" v="755" actId="20577"/>
          <ac:spMkLst>
            <pc:docMk/>
            <pc:sldMk cId="4199542119" sldId="266"/>
            <ac:spMk id="2" creationId="{76685131-84C5-D831-9C62-278057D1C4A4}"/>
          </ac:spMkLst>
        </pc:spChg>
        <pc:spChg chg="mod">
          <ac:chgData name="Levente Erős" userId="3c09936e-7941-40c2-b4cf-1a7d47bdcd95" providerId="ADAL" clId="{5212D7BF-5A98-4B65-B7B1-05D9B81C01FF}" dt="2024-10-27T20:31:33.681" v="1418" actId="20577"/>
          <ac:spMkLst>
            <pc:docMk/>
            <pc:sldMk cId="4199542119" sldId="266"/>
            <ac:spMk id="3" creationId="{2615662B-EA14-3DF1-03C1-D52F2D841956}"/>
          </ac:spMkLst>
        </pc:spChg>
      </pc:sldChg>
      <pc:sldChg chg="modSp new mod">
        <pc:chgData name="Levente Erős" userId="3c09936e-7941-40c2-b4cf-1a7d47bdcd95" providerId="ADAL" clId="{5212D7BF-5A98-4B65-B7B1-05D9B81C01FF}" dt="2024-10-27T20:34:04.762" v="1781" actId="20577"/>
        <pc:sldMkLst>
          <pc:docMk/>
          <pc:sldMk cId="12880711" sldId="267"/>
        </pc:sldMkLst>
        <pc:spChg chg="mod">
          <ac:chgData name="Levente Erős" userId="3c09936e-7941-40c2-b4cf-1a7d47bdcd95" providerId="ADAL" clId="{5212D7BF-5A98-4B65-B7B1-05D9B81C01FF}" dt="2024-10-27T20:31:51.058" v="1433" actId="20577"/>
          <ac:spMkLst>
            <pc:docMk/>
            <pc:sldMk cId="12880711" sldId="267"/>
            <ac:spMk id="2" creationId="{A7A956E9-F984-CA4B-C297-948F441A503E}"/>
          </ac:spMkLst>
        </pc:spChg>
        <pc:spChg chg="mod">
          <ac:chgData name="Levente Erős" userId="3c09936e-7941-40c2-b4cf-1a7d47bdcd95" providerId="ADAL" clId="{5212D7BF-5A98-4B65-B7B1-05D9B81C01FF}" dt="2024-10-27T20:34:04.762" v="1781" actId="20577"/>
          <ac:spMkLst>
            <pc:docMk/>
            <pc:sldMk cId="12880711" sldId="267"/>
            <ac:spMk id="3" creationId="{0042DFF2-BE95-2A62-7BD5-EF69F21BDFC6}"/>
          </ac:spMkLst>
        </pc:spChg>
      </pc:sldChg>
      <pc:sldChg chg="addSp modSp new mod">
        <pc:chgData name="Levente Erős" userId="3c09936e-7941-40c2-b4cf-1a7d47bdcd95" providerId="ADAL" clId="{5212D7BF-5A98-4B65-B7B1-05D9B81C01FF}" dt="2024-10-27T20:46:28.355" v="2977" actId="207"/>
        <pc:sldMkLst>
          <pc:docMk/>
          <pc:sldMk cId="4103113723" sldId="268"/>
        </pc:sldMkLst>
        <pc:spChg chg="mod">
          <ac:chgData name="Levente Erős" userId="3c09936e-7941-40c2-b4cf-1a7d47bdcd95" providerId="ADAL" clId="{5212D7BF-5A98-4B65-B7B1-05D9B81C01FF}" dt="2024-10-27T20:34:18.356" v="1806" actId="20577"/>
          <ac:spMkLst>
            <pc:docMk/>
            <pc:sldMk cId="4103113723" sldId="268"/>
            <ac:spMk id="2" creationId="{59C9C473-CCA0-BD0D-FBD3-25580F869932}"/>
          </ac:spMkLst>
        </pc:spChg>
        <pc:spChg chg="mod">
          <ac:chgData name="Levente Erős" userId="3c09936e-7941-40c2-b4cf-1a7d47bdcd95" providerId="ADAL" clId="{5212D7BF-5A98-4B65-B7B1-05D9B81C01FF}" dt="2024-10-27T20:37:10.870" v="2206" actId="20577"/>
          <ac:spMkLst>
            <pc:docMk/>
            <pc:sldMk cId="4103113723" sldId="268"/>
            <ac:spMk id="3" creationId="{B0732BE0-92D6-3C51-EE3F-8E9E4ABB705A}"/>
          </ac:spMkLst>
        </pc:spChg>
        <pc:spChg chg="add">
          <ac:chgData name="Levente Erős" userId="3c09936e-7941-40c2-b4cf-1a7d47bdcd95" providerId="ADAL" clId="{5212D7BF-5A98-4B65-B7B1-05D9B81C01FF}" dt="2024-10-27T20:45:33.772" v="2971"/>
          <ac:spMkLst>
            <pc:docMk/>
            <pc:sldMk cId="4103113723" sldId="268"/>
            <ac:spMk id="4" creationId="{BC574ADC-7226-7F43-534F-5A5513130087}"/>
          </ac:spMkLst>
        </pc:spChg>
        <pc:spChg chg="add">
          <ac:chgData name="Levente Erős" userId="3c09936e-7941-40c2-b4cf-1a7d47bdcd95" providerId="ADAL" clId="{5212D7BF-5A98-4B65-B7B1-05D9B81C01FF}" dt="2024-10-27T20:45:49.771" v="2972"/>
          <ac:spMkLst>
            <pc:docMk/>
            <pc:sldMk cId="4103113723" sldId="268"/>
            <ac:spMk id="5" creationId="{9BA6C73D-FF64-02F1-530F-D312715E7F13}"/>
          </ac:spMkLst>
        </pc:spChg>
        <pc:spChg chg="add mod">
          <ac:chgData name="Levente Erős" userId="3c09936e-7941-40c2-b4cf-1a7d47bdcd95" providerId="ADAL" clId="{5212D7BF-5A98-4B65-B7B1-05D9B81C01FF}" dt="2024-10-27T20:46:28.355" v="2977" actId="207"/>
          <ac:spMkLst>
            <pc:docMk/>
            <pc:sldMk cId="4103113723" sldId="268"/>
            <ac:spMk id="8" creationId="{2B4D0FC3-02BC-0822-2AC3-7B36891490ED}"/>
          </ac:spMkLst>
        </pc:spChg>
        <pc:picChg chg="add mod">
          <ac:chgData name="Levente Erős" userId="3c09936e-7941-40c2-b4cf-1a7d47bdcd95" providerId="ADAL" clId="{5212D7BF-5A98-4B65-B7B1-05D9B81C01FF}" dt="2024-10-27T20:46:05.211" v="2974" actId="1076"/>
          <ac:picMkLst>
            <pc:docMk/>
            <pc:sldMk cId="4103113723" sldId="268"/>
            <ac:picMk id="7" creationId="{EAEC0E36-F14D-4C30-A504-B32AFF1E969B}"/>
          </ac:picMkLst>
        </pc:picChg>
      </pc:sldChg>
      <pc:sldChg chg="modSp new mod">
        <pc:chgData name="Levente Erős" userId="3c09936e-7941-40c2-b4cf-1a7d47bdcd95" providerId="ADAL" clId="{5212D7BF-5A98-4B65-B7B1-05D9B81C01FF}" dt="2024-10-27T20:39:06.005" v="2403" actId="20577"/>
        <pc:sldMkLst>
          <pc:docMk/>
          <pc:sldMk cId="2829523940" sldId="269"/>
        </pc:sldMkLst>
        <pc:spChg chg="mod">
          <ac:chgData name="Levente Erős" userId="3c09936e-7941-40c2-b4cf-1a7d47bdcd95" providerId="ADAL" clId="{5212D7BF-5A98-4B65-B7B1-05D9B81C01FF}" dt="2024-10-27T20:36:54.483" v="2182" actId="20577"/>
          <ac:spMkLst>
            <pc:docMk/>
            <pc:sldMk cId="2829523940" sldId="269"/>
            <ac:spMk id="2" creationId="{0A843D59-80A9-A4B0-C7ED-7F3CA18A4FB6}"/>
          </ac:spMkLst>
        </pc:spChg>
        <pc:spChg chg="mod">
          <ac:chgData name="Levente Erős" userId="3c09936e-7941-40c2-b4cf-1a7d47bdcd95" providerId="ADAL" clId="{5212D7BF-5A98-4B65-B7B1-05D9B81C01FF}" dt="2024-10-27T20:39:06.005" v="2403" actId="20577"/>
          <ac:spMkLst>
            <pc:docMk/>
            <pc:sldMk cId="2829523940" sldId="269"/>
            <ac:spMk id="3" creationId="{68F4FBC9-8196-2899-8C6C-FC2107FFC4FD}"/>
          </ac:spMkLst>
        </pc:spChg>
      </pc:sldChg>
      <pc:sldChg chg="modSp add mod">
        <pc:chgData name="Levente Erős" userId="3c09936e-7941-40c2-b4cf-1a7d47bdcd95" providerId="ADAL" clId="{5212D7BF-5A98-4B65-B7B1-05D9B81C01FF}" dt="2024-10-27T20:42:40.813" v="2857" actId="20577"/>
        <pc:sldMkLst>
          <pc:docMk/>
          <pc:sldMk cId="375148298" sldId="270"/>
        </pc:sldMkLst>
        <pc:spChg chg="mod">
          <ac:chgData name="Levente Erős" userId="3c09936e-7941-40c2-b4cf-1a7d47bdcd95" providerId="ADAL" clId="{5212D7BF-5A98-4B65-B7B1-05D9B81C01FF}" dt="2024-10-27T20:40:18.366" v="2484" actId="20577"/>
          <ac:spMkLst>
            <pc:docMk/>
            <pc:sldMk cId="375148298" sldId="270"/>
            <ac:spMk id="2" creationId="{21E1E984-A21F-4802-3354-60F5176399E2}"/>
          </ac:spMkLst>
        </pc:spChg>
        <pc:spChg chg="mod">
          <ac:chgData name="Levente Erős" userId="3c09936e-7941-40c2-b4cf-1a7d47bdcd95" providerId="ADAL" clId="{5212D7BF-5A98-4B65-B7B1-05D9B81C01FF}" dt="2024-10-27T20:42:40.813" v="2857" actId="20577"/>
          <ac:spMkLst>
            <pc:docMk/>
            <pc:sldMk cId="375148298" sldId="270"/>
            <ac:spMk id="3" creationId="{E147569A-95B0-C265-9414-8887086A6C8F}"/>
          </ac:spMkLst>
        </pc:spChg>
      </pc:sldChg>
      <pc:sldChg chg="modSp new del mod">
        <pc:chgData name="Levente Erős" userId="3c09936e-7941-40c2-b4cf-1a7d47bdcd95" providerId="ADAL" clId="{5212D7BF-5A98-4B65-B7B1-05D9B81C01FF}" dt="2024-10-27T20:40:10.143" v="2473" actId="2696"/>
        <pc:sldMkLst>
          <pc:docMk/>
          <pc:sldMk cId="3169399423" sldId="270"/>
        </pc:sldMkLst>
        <pc:spChg chg="mod">
          <ac:chgData name="Levente Erős" userId="3c09936e-7941-40c2-b4cf-1a7d47bdcd95" providerId="ADAL" clId="{5212D7BF-5A98-4B65-B7B1-05D9B81C01FF}" dt="2024-10-27T20:39:18.664" v="2408" actId="20577"/>
          <ac:spMkLst>
            <pc:docMk/>
            <pc:sldMk cId="3169399423" sldId="270"/>
            <ac:spMk id="2" creationId="{21E1E984-A21F-4802-3354-60F5176399E2}"/>
          </ac:spMkLst>
        </pc:spChg>
        <pc:spChg chg="mod">
          <ac:chgData name="Levente Erős" userId="3c09936e-7941-40c2-b4cf-1a7d47bdcd95" providerId="ADAL" clId="{5212D7BF-5A98-4B65-B7B1-05D9B81C01FF}" dt="2024-10-27T20:39:35.892" v="2472" actId="15"/>
          <ac:spMkLst>
            <pc:docMk/>
            <pc:sldMk cId="3169399423" sldId="270"/>
            <ac:spMk id="3" creationId="{E147569A-95B0-C265-9414-8887086A6C8F}"/>
          </ac:spMkLst>
        </pc:spChg>
      </pc:sldChg>
      <pc:sldChg chg="modSp new mod">
        <pc:chgData name="Levente Erős" userId="3c09936e-7941-40c2-b4cf-1a7d47bdcd95" providerId="ADAL" clId="{5212D7BF-5A98-4B65-B7B1-05D9B81C01FF}" dt="2024-10-27T20:43:53.982" v="2914" actId="20577"/>
        <pc:sldMkLst>
          <pc:docMk/>
          <pc:sldMk cId="3217133317" sldId="271"/>
        </pc:sldMkLst>
        <pc:spChg chg="mod">
          <ac:chgData name="Levente Erős" userId="3c09936e-7941-40c2-b4cf-1a7d47bdcd95" providerId="ADAL" clId="{5212D7BF-5A98-4B65-B7B1-05D9B81C01FF}" dt="2024-10-27T20:42:58.110" v="2883" actId="20577"/>
          <ac:spMkLst>
            <pc:docMk/>
            <pc:sldMk cId="3217133317" sldId="271"/>
            <ac:spMk id="2" creationId="{B12F1A04-D427-5E22-4F87-B90D6B96BE64}"/>
          </ac:spMkLst>
        </pc:spChg>
        <pc:spChg chg="mod">
          <ac:chgData name="Levente Erős" userId="3c09936e-7941-40c2-b4cf-1a7d47bdcd95" providerId="ADAL" clId="{5212D7BF-5A98-4B65-B7B1-05D9B81C01FF}" dt="2024-10-27T20:43:53.982" v="2914" actId="20577"/>
          <ac:spMkLst>
            <pc:docMk/>
            <pc:sldMk cId="3217133317" sldId="271"/>
            <ac:spMk id="3" creationId="{2EDB6536-3707-E7F7-D39E-3FA3B6B1ADC6}"/>
          </ac:spMkLst>
        </pc:spChg>
      </pc:sldChg>
      <pc:sldChg chg="modSp new mod">
        <pc:chgData name="Levente Erős" userId="3c09936e-7941-40c2-b4cf-1a7d47bdcd95" providerId="ADAL" clId="{5212D7BF-5A98-4B65-B7B1-05D9B81C01FF}" dt="2024-10-27T20:44:22.285" v="2942" actId="20577"/>
        <pc:sldMkLst>
          <pc:docMk/>
          <pc:sldMk cId="3758574446" sldId="272"/>
        </pc:sldMkLst>
        <pc:spChg chg="mod">
          <ac:chgData name="Levente Erős" userId="3c09936e-7941-40c2-b4cf-1a7d47bdcd95" providerId="ADAL" clId="{5212D7BF-5A98-4B65-B7B1-05D9B81C01FF}" dt="2024-10-27T20:44:22.285" v="2942" actId="20577"/>
          <ac:spMkLst>
            <pc:docMk/>
            <pc:sldMk cId="3758574446" sldId="272"/>
            <ac:spMk id="2" creationId="{F4878954-971D-5AFA-59E0-A3478F66870E}"/>
          </ac:spMkLst>
        </pc:spChg>
      </pc:sldChg>
      <pc:sldChg chg="modSp new mod">
        <pc:chgData name="Levente Erős" userId="3c09936e-7941-40c2-b4cf-1a7d47bdcd95" providerId="ADAL" clId="{5212D7BF-5A98-4B65-B7B1-05D9B81C01FF}" dt="2024-10-27T20:44:31.295" v="2966" actId="20577"/>
        <pc:sldMkLst>
          <pc:docMk/>
          <pc:sldMk cId="1130000699" sldId="273"/>
        </pc:sldMkLst>
        <pc:spChg chg="mod">
          <ac:chgData name="Levente Erős" userId="3c09936e-7941-40c2-b4cf-1a7d47bdcd95" providerId="ADAL" clId="{5212D7BF-5A98-4B65-B7B1-05D9B81C01FF}" dt="2024-10-27T20:44:31.295" v="2966" actId="20577"/>
          <ac:spMkLst>
            <pc:docMk/>
            <pc:sldMk cId="1130000699" sldId="273"/>
            <ac:spMk id="2" creationId="{7304E755-8CB0-1091-1755-BB984439A027}"/>
          </ac:spMkLst>
        </pc:spChg>
      </pc:sldChg>
      <pc:sldChg chg="add del">
        <pc:chgData name="Levente Erős" userId="3c09936e-7941-40c2-b4cf-1a7d47bdcd95" providerId="ADAL" clId="{5212D7BF-5A98-4B65-B7B1-05D9B81C01FF}" dt="2024-10-27T20:45:30.691" v="2970"/>
        <pc:sldMkLst>
          <pc:docMk/>
          <pc:sldMk cId="4191075947" sldId="274"/>
        </pc:sldMkLst>
      </pc:sldChg>
    </pc:docChg>
  </pc:docChgLst>
  <pc:docChgLst>
    <pc:chgData name="Levente Erős" userId="3c09936e-7941-40c2-b4cf-1a7d47bdcd95" providerId="ADAL" clId="{6364D57D-A155-4B05-B877-D16D3662400D}"/>
    <pc:docChg chg="undo custSel addSld delSld modSld sldOrd">
      <pc:chgData name="Levente Erős" userId="3c09936e-7941-40c2-b4cf-1a7d47bdcd95" providerId="ADAL" clId="{6364D57D-A155-4B05-B877-D16D3662400D}" dt="2024-11-02T11:57:31.467" v="2044" actId="20577"/>
      <pc:docMkLst>
        <pc:docMk/>
      </pc:docMkLst>
      <pc:sldChg chg="ord">
        <pc:chgData name="Levente Erős" userId="3c09936e-7941-40c2-b4cf-1a7d47bdcd95" providerId="ADAL" clId="{6364D57D-A155-4B05-B877-D16D3662400D}" dt="2024-11-02T09:28:16.492" v="1"/>
        <pc:sldMkLst>
          <pc:docMk/>
          <pc:sldMk cId="4199542119" sldId="266"/>
        </pc:sldMkLst>
      </pc:sldChg>
      <pc:sldChg chg="addSp delSp modSp mod">
        <pc:chgData name="Levente Erős" userId="3c09936e-7941-40c2-b4cf-1a7d47bdcd95" providerId="ADAL" clId="{6364D57D-A155-4B05-B877-D16D3662400D}" dt="2024-11-02T10:10:51.337" v="61" actId="20577"/>
        <pc:sldMkLst>
          <pc:docMk/>
          <pc:sldMk cId="2829523940" sldId="269"/>
        </pc:sldMkLst>
        <pc:spChg chg="mod">
          <ac:chgData name="Levente Erős" userId="3c09936e-7941-40c2-b4cf-1a7d47bdcd95" providerId="ADAL" clId="{6364D57D-A155-4B05-B877-D16D3662400D}" dt="2024-11-02T10:10:51.337" v="61" actId="20577"/>
          <ac:spMkLst>
            <pc:docMk/>
            <pc:sldMk cId="2829523940" sldId="269"/>
            <ac:spMk id="3" creationId="{68F4FBC9-8196-2899-8C6C-FC2107FFC4FD}"/>
          </ac:spMkLst>
        </pc:spChg>
        <pc:graphicFrameChg chg="add del mod modGraphic">
          <ac:chgData name="Levente Erős" userId="3c09936e-7941-40c2-b4cf-1a7d47bdcd95" providerId="ADAL" clId="{6364D57D-A155-4B05-B877-D16D3662400D}" dt="2024-11-02T10:10:46.377" v="60" actId="478"/>
          <ac:graphicFrameMkLst>
            <pc:docMk/>
            <pc:sldMk cId="2829523940" sldId="269"/>
            <ac:graphicFrameMk id="4" creationId="{BD608509-09C9-D270-E642-CB3FBC79638E}"/>
          </ac:graphicFrameMkLst>
        </pc:graphicFrameChg>
      </pc:sldChg>
      <pc:sldChg chg="addSp modSp mod ord">
        <pc:chgData name="Levente Erős" userId="3c09936e-7941-40c2-b4cf-1a7d47bdcd95" providerId="ADAL" clId="{6364D57D-A155-4B05-B877-D16D3662400D}" dt="2024-11-02T10:40:28.003" v="322" actId="20577"/>
        <pc:sldMkLst>
          <pc:docMk/>
          <pc:sldMk cId="375148298" sldId="270"/>
        </pc:sldMkLst>
        <pc:spChg chg="mod">
          <ac:chgData name="Levente Erős" userId="3c09936e-7941-40c2-b4cf-1a7d47bdcd95" providerId="ADAL" clId="{6364D57D-A155-4B05-B877-D16D3662400D}" dt="2024-11-02T10:40:28.003" v="322" actId="20577"/>
          <ac:spMkLst>
            <pc:docMk/>
            <pc:sldMk cId="375148298" sldId="270"/>
            <ac:spMk id="3" creationId="{E147569A-95B0-C265-9414-8887086A6C8F}"/>
          </ac:spMkLst>
        </pc:spChg>
        <pc:graphicFrameChg chg="add mod modGraphic">
          <ac:chgData name="Levente Erős" userId="3c09936e-7941-40c2-b4cf-1a7d47bdcd95" providerId="ADAL" clId="{6364D57D-A155-4B05-B877-D16D3662400D}" dt="2024-11-02T10:39:52.992" v="278"/>
          <ac:graphicFrameMkLst>
            <pc:docMk/>
            <pc:sldMk cId="375148298" sldId="270"/>
            <ac:graphicFrameMk id="4" creationId="{A18A6A04-4108-474C-13CD-29807D8D3D80}"/>
          </ac:graphicFrameMkLst>
        </pc:graphicFrameChg>
      </pc:sldChg>
      <pc:sldChg chg="modSp mod">
        <pc:chgData name="Levente Erős" userId="3c09936e-7941-40c2-b4cf-1a7d47bdcd95" providerId="ADAL" clId="{6364D57D-A155-4B05-B877-D16D3662400D}" dt="2024-11-02T11:32:26.897" v="763" actId="20577"/>
        <pc:sldMkLst>
          <pc:docMk/>
          <pc:sldMk cId="3217133317" sldId="271"/>
        </pc:sldMkLst>
        <pc:spChg chg="mod">
          <ac:chgData name="Levente Erős" userId="3c09936e-7941-40c2-b4cf-1a7d47bdcd95" providerId="ADAL" clId="{6364D57D-A155-4B05-B877-D16D3662400D}" dt="2024-11-02T11:32:26.897" v="763" actId="20577"/>
          <ac:spMkLst>
            <pc:docMk/>
            <pc:sldMk cId="3217133317" sldId="271"/>
            <ac:spMk id="3" creationId="{2EDB6536-3707-E7F7-D39E-3FA3B6B1ADC6}"/>
          </ac:spMkLst>
        </pc:spChg>
      </pc:sldChg>
      <pc:sldChg chg="addSp modSp mod">
        <pc:chgData name="Levente Erős" userId="3c09936e-7941-40c2-b4cf-1a7d47bdcd95" providerId="ADAL" clId="{6364D57D-A155-4B05-B877-D16D3662400D}" dt="2024-11-02T11:47:49.014" v="1608" actId="20577"/>
        <pc:sldMkLst>
          <pc:docMk/>
          <pc:sldMk cId="3758574446" sldId="272"/>
        </pc:sldMkLst>
        <pc:spChg chg="mod">
          <ac:chgData name="Levente Erős" userId="3c09936e-7941-40c2-b4cf-1a7d47bdcd95" providerId="ADAL" clId="{6364D57D-A155-4B05-B877-D16D3662400D}" dt="2024-11-02T11:47:49.014" v="1608" actId="20577"/>
          <ac:spMkLst>
            <pc:docMk/>
            <pc:sldMk cId="3758574446" sldId="272"/>
            <ac:spMk id="3" creationId="{A1DB371D-C875-51EF-E809-2B4FF33EB686}"/>
          </ac:spMkLst>
        </pc:spChg>
        <pc:graphicFrameChg chg="add mod modGraphic">
          <ac:chgData name="Levente Erős" userId="3c09936e-7941-40c2-b4cf-1a7d47bdcd95" providerId="ADAL" clId="{6364D57D-A155-4B05-B877-D16D3662400D}" dt="2024-11-02T11:41:47.642" v="1438" actId="1076"/>
          <ac:graphicFrameMkLst>
            <pc:docMk/>
            <pc:sldMk cId="3758574446" sldId="272"/>
            <ac:graphicFrameMk id="4" creationId="{72A9BA03-518F-A9BB-FB5A-D689CF06586C}"/>
          </ac:graphicFrameMkLst>
        </pc:graphicFrameChg>
      </pc:sldChg>
      <pc:sldChg chg="modSp del mod">
        <pc:chgData name="Levente Erős" userId="3c09936e-7941-40c2-b4cf-1a7d47bdcd95" providerId="ADAL" clId="{6364D57D-A155-4B05-B877-D16D3662400D}" dt="2024-11-02T11:49:42.195" v="1617" actId="47"/>
        <pc:sldMkLst>
          <pc:docMk/>
          <pc:sldMk cId="1130000699" sldId="273"/>
        </pc:sldMkLst>
        <pc:spChg chg="mod">
          <ac:chgData name="Levente Erős" userId="3c09936e-7941-40c2-b4cf-1a7d47bdcd95" providerId="ADAL" clId="{6364D57D-A155-4B05-B877-D16D3662400D}" dt="2024-11-02T11:43:01.961" v="1532" actId="21"/>
          <ac:spMkLst>
            <pc:docMk/>
            <pc:sldMk cId="1130000699" sldId="273"/>
            <ac:spMk id="2" creationId="{7304E755-8CB0-1091-1755-BB984439A027}"/>
          </ac:spMkLst>
        </pc:spChg>
      </pc:sldChg>
      <pc:sldChg chg="modSp mod ord">
        <pc:chgData name="Levente Erős" userId="3c09936e-7941-40c2-b4cf-1a7d47bdcd95" providerId="ADAL" clId="{6364D57D-A155-4B05-B877-D16D3662400D}" dt="2024-11-02T11:57:31.467" v="2044" actId="20577"/>
        <pc:sldMkLst>
          <pc:docMk/>
          <pc:sldMk cId="2720194617" sldId="275"/>
        </pc:sldMkLst>
        <pc:spChg chg="mod">
          <ac:chgData name="Levente Erős" userId="3c09936e-7941-40c2-b4cf-1a7d47bdcd95" providerId="ADAL" clId="{6364D57D-A155-4B05-B877-D16D3662400D}" dt="2024-11-02T11:54:37.302" v="1890" actId="20577"/>
          <ac:spMkLst>
            <pc:docMk/>
            <pc:sldMk cId="2720194617" sldId="275"/>
            <ac:spMk id="2" creationId="{7EADF790-855B-F0E4-4BA6-DCD0C2C7D985}"/>
          </ac:spMkLst>
        </pc:spChg>
        <pc:spChg chg="mod">
          <ac:chgData name="Levente Erős" userId="3c09936e-7941-40c2-b4cf-1a7d47bdcd95" providerId="ADAL" clId="{6364D57D-A155-4B05-B877-D16D3662400D}" dt="2024-11-02T11:57:31.467" v="2044" actId="20577"/>
          <ac:spMkLst>
            <pc:docMk/>
            <pc:sldMk cId="2720194617" sldId="275"/>
            <ac:spMk id="3" creationId="{FF5F868E-55D4-FC0F-7542-F92295B2D70A}"/>
          </ac:spMkLst>
        </pc:spChg>
      </pc:sldChg>
      <pc:sldChg chg="modSp add mod">
        <pc:chgData name="Levente Erős" userId="3c09936e-7941-40c2-b4cf-1a7d47bdcd95" providerId="ADAL" clId="{6364D57D-A155-4B05-B877-D16D3662400D}" dt="2024-11-02T11:33:06.857" v="791" actId="20577"/>
        <pc:sldMkLst>
          <pc:docMk/>
          <pc:sldMk cId="138052848" sldId="276"/>
        </pc:sldMkLst>
        <pc:spChg chg="mod">
          <ac:chgData name="Levente Erős" userId="3c09936e-7941-40c2-b4cf-1a7d47bdcd95" providerId="ADAL" clId="{6364D57D-A155-4B05-B877-D16D3662400D}" dt="2024-11-02T11:33:06.857" v="791" actId="20577"/>
          <ac:spMkLst>
            <pc:docMk/>
            <pc:sldMk cId="138052848" sldId="276"/>
            <ac:spMk id="3" creationId="{68F4FBC9-8196-2899-8C6C-FC2107FFC4FD}"/>
          </ac:spMkLst>
        </pc:spChg>
      </pc:sldChg>
      <pc:sldChg chg="modSp add mod">
        <pc:chgData name="Levente Erős" userId="3c09936e-7941-40c2-b4cf-1a7d47bdcd95" providerId="ADAL" clId="{6364D57D-A155-4B05-B877-D16D3662400D}" dt="2024-11-02T10:40:48.970" v="326" actId="20577"/>
        <pc:sldMkLst>
          <pc:docMk/>
          <pc:sldMk cId="1971880201" sldId="277"/>
        </pc:sldMkLst>
        <pc:spChg chg="mod">
          <ac:chgData name="Levente Erős" userId="3c09936e-7941-40c2-b4cf-1a7d47bdcd95" providerId="ADAL" clId="{6364D57D-A155-4B05-B877-D16D3662400D}" dt="2024-11-02T10:40:48.970" v="326" actId="20577"/>
          <ac:spMkLst>
            <pc:docMk/>
            <pc:sldMk cId="1971880201" sldId="277"/>
            <ac:spMk id="3" creationId="{68F4FBC9-8196-2899-8C6C-FC2107FFC4FD}"/>
          </ac:spMkLst>
        </pc:spChg>
      </pc:sldChg>
      <pc:sldChg chg="addSp delSp modSp add mod">
        <pc:chgData name="Levente Erős" userId="3c09936e-7941-40c2-b4cf-1a7d47bdcd95" providerId="ADAL" clId="{6364D57D-A155-4B05-B877-D16D3662400D}" dt="2024-11-02T11:49:34.883" v="1616" actId="1076"/>
        <pc:sldMkLst>
          <pc:docMk/>
          <pc:sldMk cId="50142505" sldId="278"/>
        </pc:sldMkLst>
        <pc:spChg chg="mod">
          <ac:chgData name="Levente Erős" userId="3c09936e-7941-40c2-b4cf-1a7d47bdcd95" providerId="ADAL" clId="{6364D57D-A155-4B05-B877-D16D3662400D}" dt="2024-11-02T11:43:08.320" v="1533"/>
          <ac:spMkLst>
            <pc:docMk/>
            <pc:sldMk cId="50142505" sldId="278"/>
            <ac:spMk id="2" creationId="{F4878954-971D-5AFA-59E0-A3478F66870E}"/>
          </ac:spMkLst>
        </pc:spChg>
        <pc:spChg chg="mod">
          <ac:chgData name="Levente Erős" userId="3c09936e-7941-40c2-b4cf-1a7d47bdcd95" providerId="ADAL" clId="{6364D57D-A155-4B05-B877-D16D3662400D}" dt="2024-11-02T11:47:42.727" v="1607" actId="20577"/>
          <ac:spMkLst>
            <pc:docMk/>
            <pc:sldMk cId="50142505" sldId="278"/>
            <ac:spMk id="3" creationId="{A1DB371D-C875-51EF-E809-2B4FF33EB686}"/>
          </ac:spMkLst>
        </pc:spChg>
        <pc:graphicFrameChg chg="del">
          <ac:chgData name="Levente Erős" userId="3c09936e-7941-40c2-b4cf-1a7d47bdcd95" providerId="ADAL" clId="{6364D57D-A155-4B05-B877-D16D3662400D}" dt="2024-11-02T11:43:42.319" v="1538" actId="478"/>
          <ac:graphicFrameMkLst>
            <pc:docMk/>
            <pc:sldMk cId="50142505" sldId="278"/>
            <ac:graphicFrameMk id="4" creationId="{72A9BA03-518F-A9BB-FB5A-D689CF06586C}"/>
          </ac:graphicFrameMkLst>
        </pc:graphicFrameChg>
        <pc:graphicFrameChg chg="add mod modGraphic">
          <ac:chgData name="Levente Erős" userId="3c09936e-7941-40c2-b4cf-1a7d47bdcd95" providerId="ADAL" clId="{6364D57D-A155-4B05-B877-D16D3662400D}" dt="2024-11-02T11:49:34.883" v="1616" actId="1076"/>
          <ac:graphicFrameMkLst>
            <pc:docMk/>
            <pc:sldMk cId="50142505" sldId="278"/>
            <ac:graphicFrameMk id="5" creationId="{7B524F67-3513-22DB-C4EA-1B88347DD169}"/>
          </ac:graphicFrameMkLst>
        </pc:graphicFrameChg>
        <pc:graphicFrameChg chg="add mod modGraphic">
          <ac:chgData name="Levente Erős" userId="3c09936e-7941-40c2-b4cf-1a7d47bdcd95" providerId="ADAL" clId="{6364D57D-A155-4B05-B877-D16D3662400D}" dt="2024-11-02T11:48:50.496" v="1613" actId="2166"/>
          <ac:graphicFrameMkLst>
            <pc:docMk/>
            <pc:sldMk cId="50142505" sldId="278"/>
            <ac:graphicFrameMk id="6" creationId="{8B2197D1-C831-B27D-89D3-AA0ECDD46A6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C7767-94D4-0104-7EA1-2543A34120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99D48F-ED93-950B-A818-923D9DAA7F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6CFBCD-2059-3C33-A745-CF7C00282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22527-1BFA-4403-AADE-4F74B24CCB0B}" type="datetimeFigureOut">
              <a:rPr lang="hu-HU" smtClean="0"/>
              <a:t>2024. 11. 04.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800DE-FA35-87FC-00E3-33059851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145B1-D87E-3308-E824-4D657495A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584A-DA9D-4D82-977C-4904AF479C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6557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2CC69-47F1-912F-CECC-5AAB85FA6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A644A7-9134-2921-889B-8CABC0DC0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58DC8-FAB5-56F7-6A0C-81EFD4980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22527-1BFA-4403-AADE-4F74B24CCB0B}" type="datetimeFigureOut">
              <a:rPr lang="hu-HU" smtClean="0"/>
              <a:t>2024. 11. 04.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BCE00-95A8-99BE-F168-D5462F374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923E56-03D0-AD34-15E2-F626F0BB8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584A-DA9D-4D82-977C-4904AF479C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304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473F70-14E7-0730-777F-C31B379315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D3ED26-FC83-7F86-956F-2EB888AB62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C4465-C3AA-F64D-DFBF-A5885101A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22527-1BFA-4403-AADE-4F74B24CCB0B}" type="datetimeFigureOut">
              <a:rPr lang="hu-HU" smtClean="0"/>
              <a:t>2024. 11. 04.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D67D6-91D8-D35C-2D90-E2B7B863F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5940E-4F40-38D2-6F14-61E34610A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584A-DA9D-4D82-977C-4904AF479C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589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6B7E3-7EC5-E06C-553E-28E10785A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1F2FD-5C2C-3C3A-A775-CB94D1D0E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25CA4-4CC3-7FAC-4956-FB53FF78B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22527-1BFA-4403-AADE-4F74B24CCB0B}" type="datetimeFigureOut">
              <a:rPr lang="hu-HU" smtClean="0"/>
              <a:t>2024. 11. 04.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2CDA3-4D98-D7F1-F28C-F9F7BD8A2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F8FA2-C9A7-E02C-2D6F-3A5EE1F7F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584A-DA9D-4D82-977C-4904AF479C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4809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640F8-96BE-D97D-4BA1-A27562BFA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44A67D-8876-5E85-CF6D-D793B327A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2B597-A690-A167-3935-645E3EEBC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22527-1BFA-4403-AADE-4F74B24CCB0B}" type="datetimeFigureOut">
              <a:rPr lang="hu-HU" smtClean="0"/>
              <a:t>2024. 11. 04.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C8F1E-4D47-12BC-4924-24C0FD32F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D7C8A-C3A6-AF46-B394-24ADC554F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584A-DA9D-4D82-977C-4904AF479C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4250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CD785-725F-EE91-0CE4-DECADB8A5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47B0F-4CE7-8A64-B7BD-1D789209DE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068E1-6E4F-AD68-44ED-6A1C740732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17AFA8-1FFF-B98D-F072-935E785EE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22527-1BFA-4403-AADE-4F74B24CCB0B}" type="datetimeFigureOut">
              <a:rPr lang="hu-HU" smtClean="0"/>
              <a:t>2024. 11. 04.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1A53B2-685A-8242-4E5A-B8B470D71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8A06F6-C736-F234-4F63-609343A68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584A-DA9D-4D82-977C-4904AF479C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6384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77CD1-3CE4-196D-3ABC-10A5AD06A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89EDBA-7885-EF45-B626-F8F411DD0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39EC88-EED7-4692-1E76-31047B09C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4E17DF-2C2E-723E-646F-F9C0677637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352B14-FE64-CEE7-F9C6-C695728370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31B9A3-5939-6FC7-4E48-728A3BF21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22527-1BFA-4403-AADE-4F74B24CCB0B}" type="datetimeFigureOut">
              <a:rPr lang="hu-HU" smtClean="0"/>
              <a:t>2024. 11. 04.</a:t>
            </a:fld>
            <a:endParaRPr lang="hu-H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2381E1-1CDC-22AB-78F1-DB5DD7D9B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370C8F-E454-059C-778B-96016D3C0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584A-DA9D-4D82-977C-4904AF479C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650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3F04E-BCD8-26E0-C6E9-9E1632796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543A0E-C184-01D0-5460-5936FCEAF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22527-1BFA-4403-AADE-4F74B24CCB0B}" type="datetimeFigureOut">
              <a:rPr lang="hu-HU" smtClean="0"/>
              <a:t>2024. 11. 04.</a:t>
            </a:fld>
            <a:endParaRPr lang="hu-H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ED55DB-E08D-8F5F-BFE0-AEAA7E47D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0772FD-3C22-83BB-BA77-61D295599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584A-DA9D-4D82-977C-4904AF479C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2543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A7C7BC-D7BB-895B-9624-BC10A7C22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22527-1BFA-4403-AADE-4F74B24CCB0B}" type="datetimeFigureOut">
              <a:rPr lang="hu-HU" smtClean="0"/>
              <a:t>2024. 11. 04.</a:t>
            </a:fld>
            <a:endParaRPr lang="hu-H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B03D9C-DBA7-B8FF-2A5C-632A62B37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F7CE2F-68CE-AE5F-C17C-1BCC78141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584A-DA9D-4D82-977C-4904AF479C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8360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45749-FD95-B5EC-FFF1-B525CA35B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6E19D-648B-7017-3488-90B409A3D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9CCD10-433B-658D-BD03-FE2773B656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7236AB-EEC3-2429-D237-9B15F9997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22527-1BFA-4403-AADE-4F74B24CCB0B}" type="datetimeFigureOut">
              <a:rPr lang="hu-HU" smtClean="0"/>
              <a:t>2024. 11. 04.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51E5B8-D578-E10B-27F0-9647117AA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E0E67A-1B92-2D79-B6D9-893B0C8F9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584A-DA9D-4D82-977C-4904AF479C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5129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01A9D-A8C5-8F32-7952-138E05F93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CBECD4-5C4C-693F-9219-FEC443A15E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2A909C-C7B9-DF1A-2D55-5713974B16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1CA6D8-AD2F-3B71-836F-51CF97063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22527-1BFA-4403-AADE-4F74B24CCB0B}" type="datetimeFigureOut">
              <a:rPr lang="hu-HU" smtClean="0"/>
              <a:t>2024. 11. 04.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0A441B-6510-C526-BF22-1EE46854F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88B93E-384D-2993-A5B4-AF6A36930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584A-DA9D-4D82-977C-4904AF479C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8898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1DFF33-AB63-FCA9-5FED-9E3B0F183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6E5E90-A8B5-0EA2-EAE3-B544098EDA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E40B2-1B9B-B26E-825D-76FFE6D204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E22527-1BFA-4403-AADE-4F74B24CCB0B}" type="datetimeFigureOut">
              <a:rPr lang="hu-HU" smtClean="0"/>
              <a:t>2024. 11. 04.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B3296-BBCA-890A-C8D0-94285C03E3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1204D-4A78-0556-29B8-510763396B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88584A-DA9D-4D82-977C-4904AF479C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2514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6072D-48D9-7709-0662-22BA7D9411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Normalization</a:t>
            </a:r>
            <a:endParaRPr lang="hu-H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12BEC0-7A1B-1772-AFDA-E09AF97252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/>
              <a:t>Logical</a:t>
            </a:r>
            <a:r>
              <a:rPr lang="hu-HU" dirty="0"/>
              <a:t> Design of </a:t>
            </a:r>
            <a:r>
              <a:rPr lang="hu-HU" dirty="0" err="1"/>
              <a:t>Relational</a:t>
            </a:r>
            <a:r>
              <a:rPr lang="hu-HU" dirty="0"/>
              <a:t> </a:t>
            </a:r>
            <a:r>
              <a:rPr lang="hu-HU" dirty="0" err="1"/>
              <a:t>Schemas</a:t>
            </a:r>
            <a:endParaRPr lang="en-US"/>
          </a:p>
          <a:p>
            <a:endParaRPr lang="en-US"/>
          </a:p>
          <a:p>
            <a:r>
              <a:rPr lang="hu-HU" dirty="0"/>
              <a:t>Erős Levente, 2024.</a:t>
            </a:r>
          </a:p>
        </p:txBody>
      </p:sp>
    </p:spTree>
    <p:extLst>
      <p:ext uri="{BB962C8B-B14F-4D97-AF65-F5344CB8AC3E}">
        <p14:creationId xmlns:p14="http://schemas.microsoft.com/office/powerpoint/2010/main" val="4106005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410E2-A8B3-67CC-7E55-69E639DEA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True and deducible FDs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A8336-03BB-F4AD-AD6B-99FA4B4A8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The </a:t>
            </a:r>
            <a:r>
              <a:rPr lang="hu-HU" b="1"/>
              <a:t>functional dependency set</a:t>
            </a:r>
            <a:r>
              <a:rPr lang="hu-HU"/>
              <a:t> F includes all the dependencies of a schema R</a:t>
            </a:r>
          </a:p>
          <a:p>
            <a:r>
              <a:rPr lang="hu-HU"/>
              <a:t>A FD X</a:t>
            </a:r>
            <a:r>
              <a:rPr lang="hu-HU">
                <a:sym typeface="Wingdings" panose="05000000000000000000" pitchFamily="2" charset="2"/>
              </a:rPr>
              <a:t>Y is </a:t>
            </a:r>
            <a:r>
              <a:rPr lang="hu-HU" b="1">
                <a:sym typeface="Wingdings" panose="05000000000000000000" pitchFamily="2" charset="2"/>
              </a:rPr>
              <a:t>true</a:t>
            </a:r>
            <a:r>
              <a:rPr lang="hu-HU">
                <a:sym typeface="Wingdings" panose="05000000000000000000" pitchFamily="2" charset="2"/>
              </a:rPr>
              <a:t> over a functional dependency set F if it stands on all those relations r(R) on which the dependencies of F stand. Notation: F ⊨ X → Y</a:t>
            </a:r>
          </a:p>
          <a:p>
            <a:r>
              <a:rPr lang="hu-HU">
                <a:sym typeface="Wingdings" panose="05000000000000000000" pitchFamily="2" charset="2"/>
              </a:rPr>
              <a:t>A FD XY is </a:t>
            </a:r>
            <a:r>
              <a:rPr lang="hu-HU" b="1">
                <a:sym typeface="Wingdings" panose="05000000000000000000" pitchFamily="2" charset="2"/>
              </a:rPr>
              <a:t>deducible</a:t>
            </a:r>
            <a:r>
              <a:rPr lang="hu-HU">
                <a:sym typeface="Wingdings" panose="05000000000000000000" pitchFamily="2" charset="2"/>
              </a:rPr>
              <a:t> from a functional dependency set F if it can be obtained by repeatedly applying </a:t>
            </a:r>
            <a:r>
              <a:rPr lang="hu-HU" i="1">
                <a:sym typeface="Wingdings" panose="05000000000000000000" pitchFamily="2" charset="2"/>
              </a:rPr>
              <a:t>Armstrong’s axioms</a:t>
            </a:r>
            <a:r>
              <a:rPr lang="hu-HU">
                <a:sym typeface="Wingdings" panose="05000000000000000000" pitchFamily="2" charset="2"/>
              </a:rPr>
              <a:t> on the FDs in F. Notation: F ⊢ W → Z</a:t>
            </a:r>
          </a:p>
          <a:p>
            <a:r>
              <a:rPr lang="hu-HU">
                <a:sym typeface="Wingdings" panose="05000000000000000000" pitchFamily="2" charset="2"/>
              </a:rPr>
              <a:t>Theorem: Iff a FD is true over F then it is deducible from F.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3243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49434-E4C6-F395-A528-290262E04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Armstrong’s axioms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36505-39CA-C31D-ED7B-41C70DDE0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4000"/>
              <a:t>X ⊆ Y ⊨ Y → X, </a:t>
            </a:r>
            <a:r>
              <a:rPr lang="hu-HU" sz="4000" b="1"/>
              <a:t>trivial dependency</a:t>
            </a:r>
          </a:p>
          <a:p>
            <a:r>
              <a:rPr lang="hu-HU" sz="4000"/>
              <a:t>X → Y ∧ Y → Z ⊨ X → Z, </a:t>
            </a:r>
            <a:r>
              <a:rPr lang="hu-HU" sz="4000" b="1"/>
              <a:t>transitivity</a:t>
            </a:r>
          </a:p>
          <a:p>
            <a:pPr lvl="1"/>
            <a:r>
              <a:rPr lang="hu-HU" sz="3600"/>
              <a:t>this has (almost) nothing to do with transitive dependency</a:t>
            </a:r>
          </a:p>
          <a:p>
            <a:r>
              <a:rPr lang="hu-HU" sz="4000"/>
              <a:t>X → Y ⊨ XZ → YZ, </a:t>
            </a:r>
            <a:r>
              <a:rPr lang="hu-HU" sz="4000" b="1"/>
              <a:t>expandability</a:t>
            </a:r>
          </a:p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9094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956E9-F984-CA4B-C297-948F441A5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Normal 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2DFF2-BE95-2A62-7BD5-EF69F21BD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Goal</a:t>
            </a:r>
            <a:r>
              <a:rPr lang="hu-HU" dirty="0"/>
              <a:t>: </a:t>
            </a:r>
            <a:r>
              <a:rPr lang="hu-HU" dirty="0" err="1"/>
              <a:t>reduc</a:t>
            </a:r>
            <a:r>
              <a:rPr lang="en-US" dirty="0" err="1"/>
              <a:t>ing</a:t>
            </a:r>
            <a:r>
              <a:rPr lang="hu-HU" dirty="0"/>
              <a:t> </a:t>
            </a:r>
            <a:r>
              <a:rPr lang="hu-HU" dirty="0" err="1"/>
              <a:t>redundancy</a:t>
            </a:r>
            <a:endParaRPr lang="hu-HU" dirty="0"/>
          </a:p>
          <a:p>
            <a:r>
              <a:rPr lang="hu-HU" dirty="0" err="1"/>
              <a:t>Normal</a:t>
            </a:r>
            <a:r>
              <a:rPr lang="hu-HU" dirty="0"/>
              <a:t> </a:t>
            </a:r>
            <a:r>
              <a:rPr lang="hu-HU" dirty="0" err="1"/>
              <a:t>forms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defined</a:t>
            </a:r>
            <a:endParaRPr lang="hu-HU" dirty="0"/>
          </a:p>
          <a:p>
            <a:pPr lvl="1"/>
            <a:r>
              <a:rPr lang="hu-HU" dirty="0" err="1"/>
              <a:t>each</a:t>
            </a:r>
            <a:r>
              <a:rPr lang="hu-HU" dirty="0"/>
              <a:t> </a:t>
            </a:r>
            <a:r>
              <a:rPr lang="hu-HU" dirty="0" err="1"/>
              <a:t>excludes</a:t>
            </a:r>
            <a:r>
              <a:rPr lang="hu-HU" dirty="0"/>
              <a:t> </a:t>
            </a:r>
            <a:r>
              <a:rPr lang="hu-HU" dirty="0" err="1"/>
              <a:t>certain</a:t>
            </a:r>
            <a:r>
              <a:rPr lang="hu-HU" dirty="0"/>
              <a:t> </a:t>
            </a:r>
            <a:r>
              <a:rPr lang="hu-HU" dirty="0" err="1"/>
              <a:t>types</a:t>
            </a:r>
            <a:r>
              <a:rPr lang="hu-HU" dirty="0"/>
              <a:t> of </a:t>
            </a:r>
            <a:r>
              <a:rPr lang="hu-HU" dirty="0" err="1"/>
              <a:t>redundancy</a:t>
            </a:r>
            <a:endParaRPr lang="hu-HU" dirty="0"/>
          </a:p>
          <a:p>
            <a:r>
              <a:rPr lang="hu-HU" dirty="0" err="1"/>
              <a:t>If</a:t>
            </a:r>
            <a:r>
              <a:rPr lang="hu-HU" dirty="0"/>
              <a:t> a </a:t>
            </a:r>
            <a:r>
              <a:rPr lang="hu-HU" dirty="0" err="1"/>
              <a:t>relational</a:t>
            </a:r>
            <a:r>
              <a:rPr lang="hu-HU" dirty="0"/>
              <a:t> </a:t>
            </a:r>
            <a:r>
              <a:rPr lang="hu-HU" dirty="0" err="1"/>
              <a:t>schema</a:t>
            </a:r>
            <a:r>
              <a:rPr lang="hu-HU" dirty="0"/>
              <a:t> R is in a </a:t>
            </a:r>
            <a:r>
              <a:rPr lang="hu-HU" dirty="0" err="1"/>
              <a:t>given</a:t>
            </a:r>
            <a:r>
              <a:rPr lang="hu-HU" dirty="0"/>
              <a:t> </a:t>
            </a:r>
            <a:r>
              <a:rPr lang="hu-HU" dirty="0" err="1"/>
              <a:t>normal</a:t>
            </a:r>
            <a:r>
              <a:rPr lang="hu-HU" dirty="0"/>
              <a:t> </a:t>
            </a:r>
            <a:r>
              <a:rPr lang="hu-HU" dirty="0" err="1"/>
              <a:t>form</a:t>
            </a:r>
            <a:r>
              <a:rPr lang="hu-HU" dirty="0"/>
              <a:t>,</a:t>
            </a:r>
            <a:br>
              <a:rPr lang="hu-HU" dirty="0"/>
            </a:br>
            <a:r>
              <a:rPr lang="hu-HU" dirty="0" err="1"/>
              <a:t>then</a:t>
            </a:r>
            <a:r>
              <a:rPr lang="hu-HU" dirty="0"/>
              <a:t> an </a:t>
            </a:r>
            <a:r>
              <a:rPr lang="hu-HU" dirty="0" err="1"/>
              <a:t>arbitrary</a:t>
            </a:r>
            <a:r>
              <a:rPr lang="hu-HU" dirty="0"/>
              <a:t> </a:t>
            </a:r>
            <a:r>
              <a:rPr lang="hu-HU" dirty="0" err="1"/>
              <a:t>relation</a:t>
            </a:r>
            <a:r>
              <a:rPr lang="hu-HU" dirty="0"/>
              <a:t> r(R) is </a:t>
            </a:r>
            <a:r>
              <a:rPr lang="hu-HU" dirty="0" err="1"/>
              <a:t>guaranteed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exclude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given</a:t>
            </a:r>
            <a:r>
              <a:rPr lang="hu-HU" dirty="0"/>
              <a:t> </a:t>
            </a:r>
            <a:r>
              <a:rPr lang="hu-HU" dirty="0" err="1"/>
              <a:t>types</a:t>
            </a:r>
            <a:r>
              <a:rPr lang="hu-HU" dirty="0"/>
              <a:t> of </a:t>
            </a:r>
            <a:r>
              <a:rPr lang="hu-HU" dirty="0" err="1"/>
              <a:t>redundancy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880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9C473-CCA0-BD0D-FBD3-25580F869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First normal form, 1NF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32BE0-92D6-3C51-EE3F-8E9E4ABB7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Definition</a:t>
            </a:r>
            <a:r>
              <a:rPr lang="hu-HU" dirty="0"/>
              <a:t>: </a:t>
            </a:r>
            <a:r>
              <a:rPr lang="hu-HU" dirty="0" err="1"/>
              <a:t>Each</a:t>
            </a:r>
            <a:r>
              <a:rPr lang="hu-HU" dirty="0"/>
              <a:t> </a:t>
            </a:r>
            <a:r>
              <a:rPr lang="hu-HU" dirty="0" err="1"/>
              <a:t>attribute</a:t>
            </a:r>
            <a:r>
              <a:rPr lang="hu-HU" dirty="0"/>
              <a:t> is </a:t>
            </a:r>
            <a:r>
              <a:rPr lang="hu-HU" dirty="0" err="1"/>
              <a:t>atomic</a:t>
            </a:r>
            <a:endParaRPr lang="hu-HU" dirty="0"/>
          </a:p>
          <a:p>
            <a:r>
              <a:rPr lang="hu-HU" dirty="0"/>
              <a:t>0NF </a:t>
            </a:r>
            <a:r>
              <a:rPr lang="hu-HU" dirty="0" err="1"/>
              <a:t>includes</a:t>
            </a:r>
            <a:r>
              <a:rPr lang="hu-HU" dirty="0"/>
              <a:t> non-</a:t>
            </a:r>
            <a:r>
              <a:rPr lang="hu-HU" dirty="0" err="1"/>
              <a:t>atomic</a:t>
            </a:r>
            <a:r>
              <a:rPr lang="hu-HU" dirty="0"/>
              <a:t> </a:t>
            </a:r>
            <a:r>
              <a:rPr lang="hu-HU" dirty="0" err="1"/>
              <a:t>attributes</a:t>
            </a:r>
            <a:endParaRPr lang="hu-HU" dirty="0"/>
          </a:p>
          <a:p>
            <a:r>
              <a:rPr lang="hu-HU" dirty="0" err="1"/>
              <a:t>Question</a:t>
            </a:r>
            <a:r>
              <a:rPr lang="hu-HU" dirty="0"/>
              <a:t>: </a:t>
            </a:r>
            <a:r>
              <a:rPr lang="hu-HU" dirty="0" err="1"/>
              <a:t>When</a:t>
            </a:r>
            <a:r>
              <a:rPr lang="hu-HU" dirty="0"/>
              <a:t> is an </a:t>
            </a:r>
            <a:r>
              <a:rPr lang="hu-HU" dirty="0" err="1"/>
              <a:t>attribute</a:t>
            </a:r>
            <a:r>
              <a:rPr lang="hu-HU" dirty="0"/>
              <a:t> </a:t>
            </a:r>
            <a:r>
              <a:rPr lang="hu-HU" dirty="0" err="1"/>
              <a:t>atomic</a:t>
            </a:r>
            <a:r>
              <a:rPr lang="hu-HU" dirty="0"/>
              <a:t>?</a:t>
            </a:r>
          </a:p>
          <a:p>
            <a:pPr lvl="1"/>
            <a:r>
              <a:rPr lang="hu-HU" dirty="0" err="1"/>
              <a:t>if</a:t>
            </a:r>
            <a:r>
              <a:rPr lang="hu-HU" dirty="0"/>
              <a:t> </a:t>
            </a:r>
            <a:r>
              <a:rPr lang="hu-HU" dirty="0" err="1"/>
              <a:t>we</a:t>
            </a:r>
            <a:r>
              <a:rPr lang="hu-HU" dirty="0"/>
              <a:t> </a:t>
            </a:r>
            <a:r>
              <a:rPr lang="hu-HU" dirty="0" err="1"/>
              <a:t>don’t</a:t>
            </a:r>
            <a:r>
              <a:rPr lang="hu-HU" dirty="0"/>
              <a:t> </a:t>
            </a:r>
            <a:r>
              <a:rPr lang="hu-HU" dirty="0" err="1"/>
              <a:t>need</a:t>
            </a:r>
            <a:r>
              <a:rPr lang="hu-HU" dirty="0"/>
              <a:t> </a:t>
            </a:r>
            <a:r>
              <a:rPr lang="hu-HU" dirty="0" err="1"/>
              <a:t>parts</a:t>
            </a:r>
            <a:r>
              <a:rPr lang="hu-HU" dirty="0"/>
              <a:t> of </a:t>
            </a:r>
            <a:r>
              <a:rPr lang="hu-HU" dirty="0" err="1"/>
              <a:t>attribute</a:t>
            </a:r>
            <a:r>
              <a:rPr lang="hu-HU" dirty="0"/>
              <a:t> </a:t>
            </a:r>
            <a:r>
              <a:rPr lang="hu-HU" dirty="0" err="1"/>
              <a:t>values</a:t>
            </a:r>
            <a:endParaRPr lang="hu-HU" dirty="0"/>
          </a:p>
          <a:p>
            <a:pPr lvl="1"/>
            <a:r>
              <a:rPr lang="hu-HU" dirty="0" err="1"/>
              <a:t>depends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application</a:t>
            </a:r>
            <a:r>
              <a:rPr lang="hu-HU" dirty="0"/>
              <a:t>, </a:t>
            </a:r>
            <a:r>
              <a:rPr lang="hu-HU" dirty="0" err="1"/>
              <a:t>e.g</a:t>
            </a:r>
            <a:r>
              <a:rPr lang="hu-HU" dirty="0"/>
              <a:t>. </a:t>
            </a:r>
            <a:r>
              <a:rPr lang="hu-HU" dirty="0" err="1"/>
              <a:t>date</a:t>
            </a:r>
            <a:r>
              <a:rPr lang="hu-HU" dirty="0"/>
              <a:t> (YYYY-MM-DD)</a:t>
            </a:r>
          </a:p>
          <a:p>
            <a:pPr lvl="2"/>
            <a:r>
              <a:rPr lang="hu-HU" dirty="0"/>
              <a:t>is </a:t>
            </a:r>
            <a:r>
              <a:rPr lang="hu-HU" dirty="0" err="1"/>
              <a:t>it</a:t>
            </a:r>
            <a:r>
              <a:rPr lang="hu-HU" dirty="0"/>
              <a:t> </a:t>
            </a:r>
            <a:r>
              <a:rPr lang="hu-HU" dirty="0" err="1"/>
              <a:t>atomic</a:t>
            </a:r>
            <a:r>
              <a:rPr lang="hu-HU" dirty="0"/>
              <a:t> </a:t>
            </a:r>
            <a:r>
              <a:rPr lang="hu-HU" dirty="0" err="1"/>
              <a:t>or</a:t>
            </a:r>
            <a:r>
              <a:rPr lang="hu-HU" dirty="0"/>
              <a:t> </a:t>
            </a:r>
            <a:r>
              <a:rPr lang="hu-HU" dirty="0" err="1"/>
              <a:t>not</a:t>
            </a:r>
            <a:r>
              <a:rPr lang="hu-HU" dirty="0"/>
              <a:t>?</a:t>
            </a:r>
          </a:p>
          <a:p>
            <a:endParaRPr lang="hu-HU" dirty="0"/>
          </a:p>
          <a:p>
            <a:r>
              <a:rPr lang="hu-HU" dirty="0" err="1"/>
              <a:t>Further</a:t>
            </a:r>
            <a:r>
              <a:rPr lang="hu-HU" dirty="0"/>
              <a:t> </a:t>
            </a:r>
            <a:r>
              <a:rPr lang="hu-HU" dirty="0" err="1"/>
              <a:t>normal</a:t>
            </a:r>
            <a:r>
              <a:rPr lang="hu-HU" dirty="0"/>
              <a:t> </a:t>
            </a:r>
            <a:r>
              <a:rPr lang="hu-HU" dirty="0" err="1"/>
              <a:t>forms</a:t>
            </a:r>
            <a:r>
              <a:rPr lang="hu-HU" dirty="0"/>
              <a:t> </a:t>
            </a:r>
            <a:r>
              <a:rPr lang="hu-HU" dirty="0" err="1"/>
              <a:t>will</a:t>
            </a:r>
            <a:r>
              <a:rPr lang="hu-HU" dirty="0"/>
              <a:t> </a:t>
            </a:r>
            <a:r>
              <a:rPr lang="hu-HU" dirty="0" err="1"/>
              <a:t>assume</a:t>
            </a:r>
            <a:r>
              <a:rPr lang="hu-HU" dirty="0"/>
              <a:t> </a:t>
            </a:r>
            <a:r>
              <a:rPr lang="hu-HU" dirty="0" err="1"/>
              <a:t>that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1NF </a:t>
            </a:r>
            <a:r>
              <a:rPr lang="hu-HU" dirty="0" err="1"/>
              <a:t>condition</a:t>
            </a:r>
            <a:r>
              <a:rPr lang="hu-HU" dirty="0"/>
              <a:t> is </a:t>
            </a:r>
            <a:r>
              <a:rPr lang="hu-HU" dirty="0" err="1"/>
              <a:t>met</a:t>
            </a:r>
            <a:r>
              <a:rPr lang="hu-HU" dirty="0"/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85D47E-0AA3-D4C5-4D28-54DD6FFA609D}"/>
              </a:ext>
            </a:extLst>
          </p:cNvPr>
          <p:cNvSpPr/>
          <p:nvPr/>
        </p:nvSpPr>
        <p:spPr>
          <a:xfrm>
            <a:off x="7856738" y="506027"/>
            <a:ext cx="1722268" cy="260422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0NF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253FAD-8908-368F-319B-DEAE06412196}"/>
              </a:ext>
            </a:extLst>
          </p:cNvPr>
          <p:cNvSpPr/>
          <p:nvPr/>
        </p:nvSpPr>
        <p:spPr>
          <a:xfrm>
            <a:off x="9579006" y="506027"/>
            <a:ext cx="1722268" cy="260422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1NF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3D0D46-FABD-8468-7BFA-676416268832}"/>
              </a:ext>
            </a:extLst>
          </p:cNvPr>
          <p:cNvSpPr/>
          <p:nvPr/>
        </p:nvSpPr>
        <p:spPr>
          <a:xfrm>
            <a:off x="9657795" y="898124"/>
            <a:ext cx="1536947" cy="209365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2NF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83DB84-D66C-235E-6787-B60462A010C2}"/>
              </a:ext>
            </a:extLst>
          </p:cNvPr>
          <p:cNvSpPr/>
          <p:nvPr/>
        </p:nvSpPr>
        <p:spPr>
          <a:xfrm>
            <a:off x="9743206" y="1333130"/>
            <a:ext cx="1353881" cy="15698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3NF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B5DB66-0010-17E5-7B85-A29D0BD58FD1}"/>
              </a:ext>
            </a:extLst>
          </p:cNvPr>
          <p:cNvSpPr/>
          <p:nvPr/>
        </p:nvSpPr>
        <p:spPr>
          <a:xfrm>
            <a:off x="9827382" y="1734052"/>
            <a:ext cx="1180929" cy="10890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BCNF</a:t>
            </a:r>
          </a:p>
        </p:txBody>
      </p:sp>
    </p:spTree>
    <p:extLst>
      <p:ext uri="{BB962C8B-B14F-4D97-AF65-F5344CB8AC3E}">
        <p14:creationId xmlns:p14="http://schemas.microsoft.com/office/powerpoint/2010/main" val="4103113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43D59-80A9-A4B0-C7ED-7F3CA18A4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Second normal form, 2NF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4FBC9-8196-2899-8C6C-FC2107FFC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Definition</a:t>
            </a:r>
            <a:r>
              <a:rPr lang="hu-HU" dirty="0"/>
              <a:t>: </a:t>
            </a:r>
            <a:r>
              <a:rPr lang="en-US" dirty="0"/>
              <a:t>1NF and </a:t>
            </a:r>
            <a:r>
              <a:rPr lang="hu-HU" dirty="0"/>
              <a:t>no </a:t>
            </a:r>
            <a:r>
              <a:rPr lang="hu-HU" dirty="0" err="1"/>
              <a:t>secondary</a:t>
            </a:r>
            <a:r>
              <a:rPr lang="hu-HU" dirty="0"/>
              <a:t> </a:t>
            </a:r>
            <a:r>
              <a:rPr lang="hu-HU" dirty="0" err="1"/>
              <a:t>attribute</a:t>
            </a:r>
            <a:r>
              <a:rPr lang="hu-HU" dirty="0"/>
              <a:t> </a:t>
            </a:r>
            <a:r>
              <a:rPr lang="hu-HU" dirty="0" err="1"/>
              <a:t>depends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a </a:t>
            </a:r>
            <a:r>
              <a:rPr lang="hu-HU" dirty="0" err="1"/>
              <a:t>real</a:t>
            </a:r>
            <a:r>
              <a:rPr lang="hu-HU" dirty="0"/>
              <a:t> </a:t>
            </a:r>
            <a:r>
              <a:rPr lang="hu-HU" dirty="0" err="1"/>
              <a:t>subset</a:t>
            </a:r>
            <a:r>
              <a:rPr lang="hu-HU" dirty="0"/>
              <a:t> of a </a:t>
            </a:r>
            <a:r>
              <a:rPr lang="hu-HU" dirty="0" err="1"/>
              <a:t>key</a:t>
            </a:r>
            <a:endParaRPr lang="hu-HU" dirty="0"/>
          </a:p>
          <a:p>
            <a:r>
              <a:rPr lang="hu-HU" dirty="0" err="1"/>
              <a:t>Equivalent</a:t>
            </a:r>
            <a:r>
              <a:rPr lang="hu-HU" dirty="0"/>
              <a:t> </a:t>
            </a:r>
            <a:r>
              <a:rPr lang="hu-HU" dirty="0" err="1"/>
              <a:t>definition</a:t>
            </a:r>
            <a:r>
              <a:rPr lang="hu-HU" dirty="0"/>
              <a:t>: </a:t>
            </a:r>
            <a:r>
              <a:rPr lang="hu-HU" dirty="0" err="1"/>
              <a:t>Each</a:t>
            </a:r>
            <a:r>
              <a:rPr lang="hu-HU" dirty="0"/>
              <a:t> </a:t>
            </a:r>
            <a:r>
              <a:rPr lang="hu-HU" dirty="0" err="1"/>
              <a:t>secondary</a:t>
            </a:r>
            <a:r>
              <a:rPr lang="hu-HU" dirty="0"/>
              <a:t> </a:t>
            </a:r>
            <a:r>
              <a:rPr lang="hu-HU" dirty="0" err="1"/>
              <a:t>attribute</a:t>
            </a:r>
            <a:r>
              <a:rPr lang="hu-HU" dirty="0"/>
              <a:t> is </a:t>
            </a:r>
            <a:r>
              <a:rPr lang="hu-HU" dirty="0" err="1"/>
              <a:t>fully</a:t>
            </a:r>
            <a:r>
              <a:rPr lang="hu-HU" dirty="0"/>
              <a:t> </a:t>
            </a:r>
            <a:r>
              <a:rPr lang="hu-HU" dirty="0" err="1"/>
              <a:t>dependent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each</a:t>
            </a:r>
            <a:r>
              <a:rPr lang="hu-HU" dirty="0"/>
              <a:t> </a:t>
            </a:r>
            <a:r>
              <a:rPr lang="hu-HU" dirty="0" err="1"/>
              <a:t>key</a:t>
            </a:r>
            <a:endParaRPr lang="hu-HU" dirty="0"/>
          </a:p>
          <a:p>
            <a:r>
              <a:rPr lang="hu-HU" dirty="0" err="1"/>
              <a:t>Counter</a:t>
            </a:r>
            <a:r>
              <a:rPr lang="hu-HU" dirty="0"/>
              <a:t> </a:t>
            </a:r>
            <a:r>
              <a:rPr lang="hu-HU" dirty="0" err="1"/>
              <a:t>example</a:t>
            </a:r>
            <a:r>
              <a:rPr lang="hu-HU" dirty="0"/>
              <a:t>:</a:t>
            </a:r>
            <a:br>
              <a:rPr lang="hu-HU" dirty="0"/>
            </a:br>
            <a:r>
              <a:rPr lang="hu-HU" dirty="0"/>
              <a:t>R(A,B,C)</a:t>
            </a:r>
            <a:br>
              <a:rPr lang="hu-HU" dirty="0"/>
            </a:br>
            <a:r>
              <a:rPr lang="hu-HU" dirty="0"/>
              <a:t>F={B</a:t>
            </a:r>
            <a:r>
              <a:rPr lang="hu-HU" dirty="0">
                <a:sym typeface="Wingdings" panose="05000000000000000000" pitchFamily="2" charset="2"/>
              </a:rPr>
              <a:t>C</a:t>
            </a:r>
            <a:r>
              <a:rPr lang="hu-HU" dirty="0"/>
              <a:t>}</a:t>
            </a:r>
            <a:br>
              <a:rPr lang="hu-HU" dirty="0"/>
            </a:br>
            <a:r>
              <a:rPr lang="hu-HU" dirty="0" err="1"/>
              <a:t>key</a:t>
            </a:r>
            <a:r>
              <a:rPr lang="hu-HU" dirty="0"/>
              <a:t>: ?</a:t>
            </a:r>
            <a:endParaRPr lang="en-US" dirty="0"/>
          </a:p>
          <a:p>
            <a:r>
              <a:rPr lang="hu-HU" dirty="0"/>
              <a:t>W</a:t>
            </a:r>
            <a:r>
              <a:rPr lang="en-US" dirty="0" err="1"/>
              <a:t>hy</a:t>
            </a:r>
            <a:r>
              <a:rPr lang="en-US" dirty="0"/>
              <a:t> </a:t>
            </a:r>
            <a:r>
              <a:rPr lang="hu-HU" dirty="0"/>
              <a:t>is </a:t>
            </a:r>
            <a:r>
              <a:rPr lang="hu-HU" dirty="0" err="1"/>
              <a:t>this</a:t>
            </a:r>
            <a:r>
              <a:rPr lang="hu-HU" dirty="0"/>
              <a:t> </a:t>
            </a:r>
            <a:r>
              <a:rPr lang="en-US" dirty="0"/>
              <a:t>redundant</a:t>
            </a:r>
            <a:r>
              <a:rPr lang="hu-HU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29523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1E984-A21F-4802-3354-60F517639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Finding keys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7569A-95B0-C265-9414-8887086A6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/>
              <a:t>Classify attributes based FDs in the FD set:</a:t>
            </a:r>
          </a:p>
          <a:p>
            <a:pPr lvl="1"/>
            <a:r>
              <a:rPr lang="hu-HU"/>
              <a:t>appear only on left hand side – included in each key (nobody defines them)</a:t>
            </a:r>
          </a:p>
          <a:p>
            <a:pPr lvl="1"/>
            <a:r>
              <a:rPr lang="hu-HU"/>
              <a:t>appear only on right hand side – included in none of the keys (defined by others)</a:t>
            </a:r>
          </a:p>
          <a:p>
            <a:pPr lvl="1"/>
            <a:r>
              <a:rPr lang="hu-HU"/>
              <a:t>apper on neither side – included in each key (are only defined by themselves)</a:t>
            </a:r>
          </a:p>
          <a:p>
            <a:pPr lvl="1"/>
            <a:r>
              <a:rPr lang="hu-HU"/>
              <a:t>appear on both sides – </a:t>
            </a:r>
            <a:br>
              <a:rPr lang="hu-HU"/>
            </a:br>
            <a:r>
              <a:rPr lang="hu-HU"/>
              <a:t>the magic happens here </a:t>
            </a:r>
            <a:r>
              <a:rPr lang="hu-HU">
                <a:sym typeface="Wingdings" panose="05000000000000000000" pitchFamily="2" charset="2"/>
              </a:rPr>
              <a:t></a:t>
            </a:r>
            <a:br>
              <a:rPr lang="hu-HU">
                <a:sym typeface="Wingdings" panose="05000000000000000000" pitchFamily="2" charset="2"/>
              </a:rPr>
            </a:br>
            <a:r>
              <a:rPr lang="hu-HU">
                <a:sym typeface="Wingdings" panose="05000000000000000000" pitchFamily="2" charset="2"/>
              </a:rPr>
              <a:t>observations&amp;brute force find keys</a:t>
            </a:r>
          </a:p>
          <a:p>
            <a:r>
              <a:rPr lang="hu-HU">
                <a:sym typeface="Wingdings" panose="05000000000000000000" pitchFamily="2" charset="2"/>
              </a:rPr>
              <a:t>Example: </a:t>
            </a:r>
            <a:r>
              <a:rPr lang="hu-HU"/>
              <a:t>R(A,B,C), F={B</a:t>
            </a:r>
            <a:r>
              <a:rPr lang="hu-HU">
                <a:sym typeface="Wingdings" panose="05000000000000000000" pitchFamily="2" charset="2"/>
              </a:rPr>
              <a:t>C</a:t>
            </a:r>
            <a:r>
              <a:rPr lang="hu-HU"/>
              <a:t>}</a:t>
            </a:r>
          </a:p>
          <a:p>
            <a:pPr lvl="1"/>
            <a:r>
              <a:rPr lang="hu-HU"/>
              <a:t>A and B in all keys. Let’s check what AB defines: AB</a:t>
            </a:r>
            <a:r>
              <a:rPr lang="hu-HU">
                <a:sym typeface="Wingdings" panose="05000000000000000000" pitchFamily="2" charset="2"/>
              </a:rPr>
              <a:t>ABC (itself plus C)</a:t>
            </a:r>
            <a:endParaRPr lang="hu-HU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18A6A04-4108-474C-13CD-29807D8D3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565796"/>
              </p:ext>
            </p:extLst>
          </p:nvPr>
        </p:nvGraphicFramePr>
        <p:xfrm>
          <a:off x="6476584" y="4189889"/>
          <a:ext cx="5110812" cy="1105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77703">
                  <a:extLst>
                    <a:ext uri="{9D8B030D-6E8A-4147-A177-3AD203B41FA5}">
                      <a16:colId xmlns:a16="http://schemas.microsoft.com/office/drawing/2014/main" val="474868832"/>
                    </a:ext>
                  </a:extLst>
                </a:gridCol>
                <a:gridCol w="1277703">
                  <a:extLst>
                    <a:ext uri="{9D8B030D-6E8A-4147-A177-3AD203B41FA5}">
                      <a16:colId xmlns:a16="http://schemas.microsoft.com/office/drawing/2014/main" val="98543209"/>
                    </a:ext>
                  </a:extLst>
                </a:gridCol>
                <a:gridCol w="1277703">
                  <a:extLst>
                    <a:ext uri="{9D8B030D-6E8A-4147-A177-3AD203B41FA5}">
                      <a16:colId xmlns:a16="http://schemas.microsoft.com/office/drawing/2014/main" val="1000150802"/>
                    </a:ext>
                  </a:extLst>
                </a:gridCol>
                <a:gridCol w="1277703">
                  <a:extLst>
                    <a:ext uri="{9D8B030D-6E8A-4147-A177-3AD203B41FA5}">
                      <a16:colId xmlns:a16="http://schemas.microsoft.com/office/drawing/2014/main" val="2305022321"/>
                    </a:ext>
                  </a:extLst>
                </a:gridCol>
              </a:tblGrid>
              <a:tr h="552980">
                <a:tc>
                  <a:txBody>
                    <a:bodyPr/>
                    <a:lstStyle/>
                    <a:p>
                      <a:pPr algn="ctr"/>
                      <a:r>
                        <a:rPr lang="hu-HU" sz="3000" dirty="0" err="1"/>
                        <a:t>left</a:t>
                      </a:r>
                      <a:endParaRPr lang="hu-HU" sz="3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000" dirty="0" err="1"/>
                        <a:t>right</a:t>
                      </a:r>
                      <a:endParaRPr lang="hu-HU" sz="3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000" dirty="0" err="1"/>
                        <a:t>both</a:t>
                      </a:r>
                      <a:endParaRPr lang="hu-HU" sz="3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000" dirty="0" err="1"/>
                        <a:t>none</a:t>
                      </a:r>
                      <a:endParaRPr lang="hu-HU" sz="3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6811959"/>
                  </a:ext>
                </a:extLst>
              </a:tr>
              <a:tr h="552980">
                <a:tc>
                  <a:txBody>
                    <a:bodyPr/>
                    <a:lstStyle/>
                    <a:p>
                      <a:pPr algn="ctr"/>
                      <a:r>
                        <a:rPr lang="hu-HU" sz="3000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000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000" dirty="0"/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000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01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48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43D59-80A9-A4B0-C7ED-7F3CA18A4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Second normal form, 2NF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4FBC9-8196-2899-8C6C-FC2107FFC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Definition</a:t>
            </a:r>
            <a:r>
              <a:rPr lang="hu-HU" dirty="0"/>
              <a:t>:</a:t>
            </a:r>
            <a:r>
              <a:rPr lang="en-US" dirty="0"/>
              <a:t> 1NF and</a:t>
            </a:r>
            <a:r>
              <a:rPr lang="hu-HU" dirty="0"/>
              <a:t> no </a:t>
            </a:r>
            <a:r>
              <a:rPr lang="hu-HU" dirty="0" err="1"/>
              <a:t>secondary</a:t>
            </a:r>
            <a:r>
              <a:rPr lang="hu-HU" dirty="0"/>
              <a:t> </a:t>
            </a:r>
            <a:r>
              <a:rPr lang="hu-HU" dirty="0" err="1"/>
              <a:t>attribute</a:t>
            </a:r>
            <a:r>
              <a:rPr lang="hu-HU" dirty="0"/>
              <a:t> </a:t>
            </a:r>
            <a:r>
              <a:rPr lang="hu-HU" dirty="0" err="1"/>
              <a:t>depends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a </a:t>
            </a:r>
            <a:r>
              <a:rPr lang="hu-HU" dirty="0" err="1"/>
              <a:t>real</a:t>
            </a:r>
            <a:r>
              <a:rPr lang="hu-HU" dirty="0"/>
              <a:t> </a:t>
            </a:r>
            <a:r>
              <a:rPr lang="hu-HU" dirty="0" err="1"/>
              <a:t>subset</a:t>
            </a:r>
            <a:r>
              <a:rPr lang="hu-HU" dirty="0"/>
              <a:t> of a </a:t>
            </a:r>
            <a:r>
              <a:rPr lang="hu-HU" dirty="0" err="1"/>
              <a:t>key</a:t>
            </a:r>
            <a:endParaRPr lang="hu-HU" dirty="0"/>
          </a:p>
          <a:p>
            <a:r>
              <a:rPr lang="hu-HU" dirty="0" err="1"/>
              <a:t>Equivalent</a:t>
            </a:r>
            <a:r>
              <a:rPr lang="hu-HU" dirty="0"/>
              <a:t> </a:t>
            </a:r>
            <a:r>
              <a:rPr lang="hu-HU" dirty="0" err="1"/>
              <a:t>definition</a:t>
            </a:r>
            <a:r>
              <a:rPr lang="hu-HU" dirty="0"/>
              <a:t>: </a:t>
            </a:r>
            <a:r>
              <a:rPr lang="hu-HU" dirty="0" err="1"/>
              <a:t>Each</a:t>
            </a:r>
            <a:r>
              <a:rPr lang="hu-HU" dirty="0"/>
              <a:t> </a:t>
            </a:r>
            <a:r>
              <a:rPr lang="hu-HU" dirty="0" err="1"/>
              <a:t>secondary</a:t>
            </a:r>
            <a:r>
              <a:rPr lang="hu-HU" dirty="0"/>
              <a:t> </a:t>
            </a:r>
            <a:r>
              <a:rPr lang="hu-HU" dirty="0" err="1"/>
              <a:t>attribute</a:t>
            </a:r>
            <a:r>
              <a:rPr lang="hu-HU" dirty="0"/>
              <a:t> is </a:t>
            </a:r>
            <a:r>
              <a:rPr lang="hu-HU" dirty="0" err="1"/>
              <a:t>fully</a:t>
            </a:r>
            <a:r>
              <a:rPr lang="hu-HU" dirty="0"/>
              <a:t> </a:t>
            </a:r>
            <a:r>
              <a:rPr lang="hu-HU" dirty="0" err="1"/>
              <a:t>dependent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each</a:t>
            </a:r>
            <a:r>
              <a:rPr lang="hu-HU" dirty="0"/>
              <a:t> </a:t>
            </a:r>
            <a:r>
              <a:rPr lang="hu-HU" dirty="0" err="1"/>
              <a:t>key</a:t>
            </a:r>
            <a:endParaRPr lang="hu-HU" dirty="0"/>
          </a:p>
          <a:p>
            <a:r>
              <a:rPr lang="hu-HU" dirty="0" err="1"/>
              <a:t>Counter</a:t>
            </a:r>
            <a:r>
              <a:rPr lang="hu-HU" dirty="0"/>
              <a:t> </a:t>
            </a:r>
            <a:r>
              <a:rPr lang="hu-HU" dirty="0" err="1"/>
              <a:t>example</a:t>
            </a:r>
            <a:r>
              <a:rPr lang="hu-HU" dirty="0"/>
              <a:t>:</a:t>
            </a:r>
            <a:br>
              <a:rPr lang="hu-HU" dirty="0"/>
            </a:br>
            <a:r>
              <a:rPr lang="hu-HU" dirty="0"/>
              <a:t>R(A,B,C)</a:t>
            </a:r>
            <a:br>
              <a:rPr lang="hu-HU" dirty="0"/>
            </a:br>
            <a:r>
              <a:rPr lang="hu-HU" dirty="0"/>
              <a:t>F={B</a:t>
            </a:r>
            <a:r>
              <a:rPr lang="hu-HU" dirty="0">
                <a:sym typeface="Wingdings" panose="05000000000000000000" pitchFamily="2" charset="2"/>
              </a:rPr>
              <a:t>C</a:t>
            </a:r>
            <a:r>
              <a:rPr lang="hu-HU" dirty="0"/>
              <a:t>}</a:t>
            </a:r>
            <a:br>
              <a:rPr lang="hu-HU" dirty="0"/>
            </a:br>
            <a:r>
              <a:rPr lang="hu-HU" dirty="0" err="1"/>
              <a:t>key</a:t>
            </a:r>
            <a:r>
              <a:rPr lang="hu-HU" dirty="0"/>
              <a:t>: AB</a:t>
            </a:r>
            <a:endParaRPr lang="en-US" dirty="0"/>
          </a:p>
          <a:p>
            <a:r>
              <a:rPr lang="hu-HU" dirty="0"/>
              <a:t>W</a:t>
            </a:r>
            <a:r>
              <a:rPr lang="en-US" dirty="0" err="1"/>
              <a:t>hy</a:t>
            </a:r>
            <a:r>
              <a:rPr lang="en-US" dirty="0"/>
              <a:t> </a:t>
            </a:r>
            <a:r>
              <a:rPr lang="hu-HU" dirty="0"/>
              <a:t>is </a:t>
            </a:r>
            <a:r>
              <a:rPr lang="hu-HU" dirty="0" err="1"/>
              <a:t>this</a:t>
            </a:r>
            <a:r>
              <a:rPr lang="hu-HU" dirty="0"/>
              <a:t> </a:t>
            </a:r>
            <a:r>
              <a:rPr lang="en-US" dirty="0"/>
              <a:t>redundant</a:t>
            </a:r>
            <a:r>
              <a:rPr lang="hu-HU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71880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43D59-80A9-A4B0-C7ED-7F3CA18A4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Second normal form, 2NF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4FBC9-8196-2899-8C6C-FC2107FFC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Definition</a:t>
            </a:r>
            <a:r>
              <a:rPr lang="hu-HU" dirty="0"/>
              <a:t>: 1NF and no </a:t>
            </a:r>
            <a:r>
              <a:rPr lang="hu-HU" dirty="0" err="1"/>
              <a:t>secondary</a:t>
            </a:r>
            <a:r>
              <a:rPr lang="hu-HU" dirty="0"/>
              <a:t> </a:t>
            </a:r>
            <a:r>
              <a:rPr lang="hu-HU" dirty="0" err="1"/>
              <a:t>attribute</a:t>
            </a:r>
            <a:r>
              <a:rPr lang="hu-HU" dirty="0"/>
              <a:t> </a:t>
            </a:r>
            <a:r>
              <a:rPr lang="hu-HU" dirty="0" err="1"/>
              <a:t>depends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a </a:t>
            </a:r>
            <a:r>
              <a:rPr lang="hu-HU" dirty="0" err="1"/>
              <a:t>real</a:t>
            </a:r>
            <a:r>
              <a:rPr lang="hu-HU" dirty="0"/>
              <a:t> </a:t>
            </a:r>
            <a:r>
              <a:rPr lang="hu-HU" dirty="0" err="1"/>
              <a:t>subset</a:t>
            </a:r>
            <a:r>
              <a:rPr lang="hu-HU" dirty="0"/>
              <a:t> of a </a:t>
            </a:r>
            <a:r>
              <a:rPr lang="hu-HU" dirty="0" err="1"/>
              <a:t>key</a:t>
            </a:r>
            <a:endParaRPr lang="hu-HU" dirty="0"/>
          </a:p>
          <a:p>
            <a:r>
              <a:rPr lang="hu-HU" dirty="0" err="1"/>
              <a:t>Equivalent</a:t>
            </a:r>
            <a:r>
              <a:rPr lang="hu-HU" dirty="0"/>
              <a:t> </a:t>
            </a:r>
            <a:r>
              <a:rPr lang="hu-HU" dirty="0" err="1"/>
              <a:t>definition</a:t>
            </a:r>
            <a:r>
              <a:rPr lang="hu-HU" dirty="0"/>
              <a:t>: </a:t>
            </a:r>
            <a:r>
              <a:rPr lang="hu-HU" dirty="0" err="1"/>
              <a:t>Each</a:t>
            </a:r>
            <a:r>
              <a:rPr lang="hu-HU" dirty="0"/>
              <a:t> </a:t>
            </a:r>
            <a:r>
              <a:rPr lang="hu-HU" dirty="0" err="1"/>
              <a:t>secondary</a:t>
            </a:r>
            <a:r>
              <a:rPr lang="hu-HU" dirty="0"/>
              <a:t> </a:t>
            </a:r>
            <a:r>
              <a:rPr lang="hu-HU" dirty="0" err="1"/>
              <a:t>attribute</a:t>
            </a:r>
            <a:r>
              <a:rPr lang="hu-HU" dirty="0"/>
              <a:t> is </a:t>
            </a:r>
            <a:r>
              <a:rPr lang="hu-HU" dirty="0" err="1"/>
              <a:t>fully</a:t>
            </a:r>
            <a:r>
              <a:rPr lang="hu-HU" dirty="0"/>
              <a:t> </a:t>
            </a:r>
            <a:r>
              <a:rPr lang="hu-HU" dirty="0" err="1"/>
              <a:t>dependent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each</a:t>
            </a:r>
            <a:r>
              <a:rPr lang="hu-HU" dirty="0"/>
              <a:t> </a:t>
            </a:r>
            <a:r>
              <a:rPr lang="hu-HU" dirty="0" err="1"/>
              <a:t>key</a:t>
            </a:r>
            <a:endParaRPr lang="hu-HU" dirty="0"/>
          </a:p>
          <a:p>
            <a:r>
              <a:rPr lang="hu-HU" dirty="0" err="1"/>
              <a:t>Counter</a:t>
            </a:r>
            <a:r>
              <a:rPr lang="hu-HU" dirty="0"/>
              <a:t> </a:t>
            </a:r>
            <a:r>
              <a:rPr lang="hu-HU" dirty="0" err="1"/>
              <a:t>example</a:t>
            </a:r>
            <a:r>
              <a:rPr lang="hu-HU" dirty="0"/>
              <a:t>:</a:t>
            </a:r>
            <a:br>
              <a:rPr lang="hu-HU" dirty="0"/>
            </a:br>
            <a:r>
              <a:rPr lang="hu-HU" dirty="0"/>
              <a:t>R(A,B,C)</a:t>
            </a:r>
            <a:br>
              <a:rPr lang="hu-HU" dirty="0"/>
            </a:br>
            <a:r>
              <a:rPr lang="hu-HU" dirty="0"/>
              <a:t>F={B</a:t>
            </a:r>
            <a:r>
              <a:rPr lang="hu-HU" dirty="0">
                <a:sym typeface="Wingdings" panose="05000000000000000000" pitchFamily="2" charset="2"/>
              </a:rPr>
              <a:t>C</a:t>
            </a:r>
            <a:r>
              <a:rPr lang="hu-HU" dirty="0"/>
              <a:t>}</a:t>
            </a:r>
            <a:br>
              <a:rPr lang="hu-HU" dirty="0"/>
            </a:br>
            <a:r>
              <a:rPr lang="hu-HU" dirty="0" err="1"/>
              <a:t>key</a:t>
            </a:r>
            <a:r>
              <a:rPr lang="hu-HU" dirty="0"/>
              <a:t>: AB</a:t>
            </a:r>
            <a:endParaRPr lang="en-US" dirty="0"/>
          </a:p>
          <a:p>
            <a:r>
              <a:rPr lang="hu-HU" dirty="0"/>
              <a:t>W</a:t>
            </a:r>
            <a:r>
              <a:rPr lang="en-US" dirty="0" err="1"/>
              <a:t>hy</a:t>
            </a:r>
            <a:r>
              <a:rPr lang="en-US" dirty="0"/>
              <a:t> </a:t>
            </a:r>
            <a:r>
              <a:rPr lang="hu-HU" dirty="0"/>
              <a:t>is </a:t>
            </a:r>
            <a:r>
              <a:rPr lang="hu-HU" dirty="0" err="1"/>
              <a:t>this</a:t>
            </a:r>
            <a:r>
              <a:rPr lang="hu-HU" dirty="0"/>
              <a:t> </a:t>
            </a:r>
            <a:r>
              <a:rPr lang="en-US" dirty="0"/>
              <a:t>redundant</a:t>
            </a:r>
            <a:r>
              <a:rPr lang="hu-HU" dirty="0"/>
              <a:t>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D608509-09C9-D270-E642-CB3FBC7963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118367"/>
              </p:ext>
            </p:extLst>
          </p:nvPr>
        </p:nvGraphicFramePr>
        <p:xfrm>
          <a:off x="6096000" y="3357935"/>
          <a:ext cx="3919095" cy="243576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6365">
                  <a:extLst>
                    <a:ext uri="{9D8B030D-6E8A-4147-A177-3AD203B41FA5}">
                      <a16:colId xmlns:a16="http://schemas.microsoft.com/office/drawing/2014/main" val="2722654781"/>
                    </a:ext>
                  </a:extLst>
                </a:gridCol>
                <a:gridCol w="1306365">
                  <a:extLst>
                    <a:ext uri="{9D8B030D-6E8A-4147-A177-3AD203B41FA5}">
                      <a16:colId xmlns:a16="http://schemas.microsoft.com/office/drawing/2014/main" val="4020996666"/>
                    </a:ext>
                  </a:extLst>
                </a:gridCol>
                <a:gridCol w="1306365">
                  <a:extLst>
                    <a:ext uri="{9D8B030D-6E8A-4147-A177-3AD203B41FA5}">
                      <a16:colId xmlns:a16="http://schemas.microsoft.com/office/drawing/2014/main" val="3830745156"/>
                    </a:ext>
                  </a:extLst>
                </a:gridCol>
              </a:tblGrid>
              <a:tr h="608941">
                <a:tc>
                  <a:txBody>
                    <a:bodyPr/>
                    <a:lstStyle/>
                    <a:p>
                      <a:pPr algn="ctr"/>
                      <a:r>
                        <a:rPr lang="hu-HU" sz="3000" dirty="0"/>
                        <a:t>A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000" dirty="0"/>
                        <a:t>B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000" dirty="0"/>
                        <a:t>C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1315192"/>
                  </a:ext>
                </a:extLst>
              </a:tr>
              <a:tr h="608941">
                <a:tc>
                  <a:txBody>
                    <a:bodyPr/>
                    <a:lstStyle/>
                    <a:p>
                      <a:pPr algn="ctr"/>
                      <a:r>
                        <a:rPr lang="hu-HU" sz="3000" dirty="0"/>
                        <a:t>Jake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000" dirty="0" err="1"/>
                        <a:t>Bp</a:t>
                      </a:r>
                      <a:endParaRPr lang="hu-HU" sz="3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000"/>
                        <a:t>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52398"/>
                  </a:ext>
                </a:extLst>
              </a:tr>
              <a:tr h="608941">
                <a:tc>
                  <a:txBody>
                    <a:bodyPr/>
                    <a:lstStyle/>
                    <a:p>
                      <a:pPr algn="ctr"/>
                      <a:r>
                        <a:rPr lang="hu-HU" sz="3000"/>
                        <a:t>Alice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000" dirty="0" err="1"/>
                        <a:t>Bp</a:t>
                      </a:r>
                      <a:endParaRPr lang="hu-HU" sz="3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000" dirty="0"/>
                        <a:t>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513005"/>
                  </a:ext>
                </a:extLst>
              </a:tr>
              <a:tr h="608941">
                <a:tc>
                  <a:txBody>
                    <a:bodyPr/>
                    <a:lstStyle/>
                    <a:p>
                      <a:pPr algn="ctr"/>
                      <a:r>
                        <a:rPr lang="hu-HU" sz="3000"/>
                        <a:t>Bob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000"/>
                        <a:t>Szl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000" dirty="0"/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574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0528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F1A04-D427-5E22-4F87-B90D6B96B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Transitive 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B6536-3707-E7F7-D39E-3FA3B6B1A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NOT a single dependency but a dependency system</a:t>
            </a:r>
          </a:p>
          <a:p>
            <a:r>
              <a:rPr lang="hu-HU"/>
              <a:t>NOT to be confused with</a:t>
            </a:r>
            <a:r>
              <a:rPr lang="hu-HU" i="1"/>
              <a:t> transitivity</a:t>
            </a:r>
            <a:endParaRPr lang="hu-HU"/>
          </a:p>
          <a:p>
            <a:r>
              <a:rPr lang="hu-HU" i="1"/>
              <a:t>the </a:t>
            </a:r>
            <a:r>
              <a:rPr lang="hu-HU"/>
              <a:t>cause of redundancy (as far as we’re concerned in this course)</a:t>
            </a:r>
          </a:p>
          <a:p>
            <a:r>
              <a:rPr lang="hu-HU"/>
              <a:t>A is transitively dependent on X if there is a Y for which</a:t>
            </a:r>
          </a:p>
          <a:p>
            <a:pPr lvl="1"/>
            <a:r>
              <a:rPr lang="hu-HU"/>
              <a:t>X</a:t>
            </a:r>
            <a:r>
              <a:rPr lang="hu-HU">
                <a:sym typeface="Wingdings" panose="05000000000000000000" pitchFamily="2" charset="2"/>
              </a:rPr>
              <a:t>Y</a:t>
            </a:r>
          </a:p>
          <a:p>
            <a:pPr lvl="1"/>
            <a:r>
              <a:rPr lang="hu-HU">
                <a:sym typeface="Wingdings" panose="05000000000000000000" pitchFamily="2" charset="2"/>
              </a:rPr>
              <a:t>Y⇸X (Y doesn’t define X)</a:t>
            </a:r>
          </a:p>
          <a:p>
            <a:pPr lvl="1"/>
            <a:r>
              <a:rPr lang="hu-HU">
                <a:sym typeface="Wingdings" panose="05000000000000000000" pitchFamily="2" charset="2"/>
              </a:rPr>
              <a:t>YA</a:t>
            </a:r>
          </a:p>
          <a:p>
            <a:pPr lvl="1"/>
            <a:r>
              <a:rPr lang="hu-HU">
                <a:sym typeface="Wingdings" panose="05000000000000000000" pitchFamily="2" charset="2"/>
              </a:rPr>
              <a:t>A∉Y</a:t>
            </a:r>
            <a:endParaRPr lang="hu-HU" dirty="0">
              <a:sym typeface="Wingdings" panose="05000000000000000000" pitchFamily="2" charset="2"/>
            </a:endParaRPr>
          </a:p>
          <a:p>
            <a:r>
              <a:rPr lang="hu-HU">
                <a:sym typeface="Wingdings" panose="05000000000000000000" pitchFamily="2" charset="2"/>
              </a:rPr>
              <a:t>Homework: Think of how this causes redundanc</a:t>
            </a:r>
            <a:r>
              <a:rPr lang="hu-HU" dirty="0">
                <a:sym typeface="Wingdings" panose="05000000000000000000" pitchFamily="2" charset="2"/>
              </a:rPr>
              <a:t>y</a:t>
            </a:r>
            <a:endParaRPr lang="hu-HU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171333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78954-971D-5AFA-59E0-A3478F668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Third normal form, 3NF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B371D-C875-51EF-E809-2B4FF33EB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114821"/>
          </a:xfrm>
        </p:spPr>
        <p:txBody>
          <a:bodyPr>
            <a:normAutofit fontScale="92500" lnSpcReduction="10000"/>
          </a:bodyPr>
          <a:lstStyle/>
          <a:p>
            <a:r>
              <a:rPr lang="hu-HU" dirty="0" err="1"/>
              <a:t>Definitions</a:t>
            </a:r>
            <a:endParaRPr lang="hu-HU" dirty="0"/>
          </a:p>
          <a:p>
            <a:pPr lvl="1"/>
            <a:r>
              <a:rPr lang="hu-HU" dirty="0"/>
              <a:t>1NF and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each</a:t>
            </a:r>
            <a:r>
              <a:rPr lang="hu-HU" dirty="0"/>
              <a:t> X</a:t>
            </a:r>
            <a:r>
              <a:rPr lang="hu-HU" dirty="0">
                <a:sym typeface="Wingdings" panose="05000000000000000000" pitchFamily="2" charset="2"/>
              </a:rPr>
              <a:t>A X is a </a:t>
            </a:r>
            <a:r>
              <a:rPr lang="hu-HU" dirty="0" err="1">
                <a:sym typeface="Wingdings" panose="05000000000000000000" pitchFamily="2" charset="2"/>
              </a:rPr>
              <a:t>superkey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or</a:t>
            </a:r>
            <a:r>
              <a:rPr lang="hu-HU" dirty="0">
                <a:sym typeface="Wingdings" panose="05000000000000000000" pitchFamily="2" charset="2"/>
              </a:rPr>
              <a:t> A is </a:t>
            </a:r>
            <a:r>
              <a:rPr lang="hu-HU" dirty="0" err="1">
                <a:sym typeface="Wingdings" panose="05000000000000000000" pitchFamily="2" charset="2"/>
              </a:rPr>
              <a:t>prime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attribute</a:t>
            </a:r>
            <a:endParaRPr lang="hu-HU" dirty="0">
              <a:sym typeface="Wingdings" panose="05000000000000000000" pitchFamily="2" charset="2"/>
            </a:endParaRPr>
          </a:p>
          <a:p>
            <a:pPr lvl="1"/>
            <a:r>
              <a:rPr lang="hu-HU" dirty="0">
                <a:sym typeface="Wingdings" panose="05000000000000000000" pitchFamily="2" charset="2"/>
              </a:rPr>
              <a:t>1NF and no </a:t>
            </a:r>
            <a:r>
              <a:rPr lang="hu-HU" dirty="0" err="1">
                <a:sym typeface="Wingdings" panose="05000000000000000000" pitchFamily="2" charset="2"/>
              </a:rPr>
              <a:t>secondary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attribute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depends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on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any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key</a:t>
            </a:r>
            <a:r>
              <a:rPr lang="en-US" dirty="0">
                <a:sym typeface="Wingdings" panose="05000000000000000000" pitchFamily="2" charset="2"/>
              </a:rPr>
              <a:t> transitively</a:t>
            </a:r>
            <a:endParaRPr lang="hu-HU" dirty="0">
              <a:sym typeface="Wingdings" panose="05000000000000000000" pitchFamily="2" charset="2"/>
            </a:endParaRPr>
          </a:p>
          <a:p>
            <a:r>
              <a:rPr lang="hu-HU" dirty="0" err="1">
                <a:sym typeface="Wingdings" panose="05000000000000000000" pitchFamily="2" charset="2"/>
              </a:rPr>
              <a:t>Counter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example</a:t>
            </a:r>
            <a:r>
              <a:rPr lang="hu-HU" dirty="0">
                <a:sym typeface="Wingdings" panose="05000000000000000000" pitchFamily="2" charset="2"/>
              </a:rPr>
              <a:t>: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R(A,B,C)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F={AB, BC}</a:t>
            </a:r>
          </a:p>
          <a:p>
            <a:pPr lvl="1"/>
            <a:r>
              <a:rPr lang="hu-HU" dirty="0" err="1">
                <a:sym typeface="Wingdings" panose="05000000000000000000" pitchFamily="2" charset="2"/>
              </a:rPr>
              <a:t>key</a:t>
            </a:r>
            <a:r>
              <a:rPr lang="hu-HU" dirty="0">
                <a:sym typeface="Wingdings" panose="05000000000000000000" pitchFamily="2" charset="2"/>
              </a:rPr>
              <a:t>: A, </a:t>
            </a:r>
            <a:r>
              <a:rPr lang="hu-HU" dirty="0" err="1">
                <a:sym typeface="Wingdings" panose="05000000000000000000" pitchFamily="2" charset="2"/>
              </a:rPr>
              <a:t>all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other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attributes</a:t>
            </a:r>
            <a:r>
              <a:rPr lang="hu-HU" dirty="0">
                <a:sym typeface="Wingdings" panose="05000000000000000000" pitchFamily="2" charset="2"/>
              </a:rPr>
              <a:t>: </a:t>
            </a:r>
            <a:r>
              <a:rPr lang="hu-HU" dirty="0" err="1">
                <a:sym typeface="Wingdings" panose="05000000000000000000" pitchFamily="2" charset="2"/>
              </a:rPr>
              <a:t>secondary</a:t>
            </a:r>
            <a:r>
              <a:rPr lang="hu-HU" dirty="0">
                <a:sym typeface="Wingdings" panose="05000000000000000000" pitchFamily="2" charset="2"/>
              </a:rPr>
              <a:t>,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hu-HU" dirty="0">
                <a:sym typeface="Wingdings" panose="05000000000000000000" pitchFamily="2" charset="2"/>
              </a:rPr>
              <a:t>and C </a:t>
            </a:r>
            <a:r>
              <a:rPr lang="hu-HU" dirty="0" err="1">
                <a:sym typeface="Wingdings" panose="05000000000000000000" pitchFamily="2" charset="2"/>
              </a:rPr>
              <a:t>transitively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depends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on</a:t>
            </a:r>
            <a:r>
              <a:rPr lang="hu-HU" dirty="0">
                <a:sym typeface="Wingdings" panose="05000000000000000000" pitchFamily="2" charset="2"/>
              </a:rPr>
              <a:t> A</a:t>
            </a:r>
          </a:p>
          <a:p>
            <a:pPr lvl="1"/>
            <a:r>
              <a:rPr lang="hu-HU" dirty="0" err="1">
                <a:sym typeface="Wingdings" panose="05000000000000000000" pitchFamily="2" charset="2"/>
              </a:rPr>
              <a:t>Question</a:t>
            </a:r>
            <a:r>
              <a:rPr lang="hu-HU" dirty="0">
                <a:sym typeface="Wingdings" panose="05000000000000000000" pitchFamily="2" charset="2"/>
              </a:rPr>
              <a:t>: </a:t>
            </a:r>
            <a:r>
              <a:rPr lang="hu-HU" dirty="0" err="1">
                <a:sym typeface="Wingdings" panose="05000000000000000000" pitchFamily="2" charset="2"/>
              </a:rPr>
              <a:t>What’s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the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highest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normal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form</a:t>
            </a:r>
            <a:r>
              <a:rPr lang="hu-HU" dirty="0">
                <a:sym typeface="Wingdings" panose="05000000000000000000" pitchFamily="2" charset="2"/>
              </a:rPr>
              <a:t> of R?</a:t>
            </a:r>
          </a:p>
          <a:p>
            <a:r>
              <a:rPr lang="hu-HU" dirty="0" err="1">
                <a:sym typeface="Wingdings" panose="05000000000000000000" pitchFamily="2" charset="2"/>
              </a:rPr>
              <a:t>Example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for</a:t>
            </a:r>
            <a:r>
              <a:rPr lang="hu-HU" dirty="0">
                <a:sym typeface="Wingdings" panose="05000000000000000000" pitchFamily="2" charset="2"/>
              </a:rPr>
              <a:t> 3NF: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R(S(</a:t>
            </a:r>
            <a:r>
              <a:rPr lang="hu-HU" dirty="0" err="1">
                <a:sym typeface="Wingdings" panose="05000000000000000000" pitchFamily="2" charset="2"/>
              </a:rPr>
              <a:t>treet</a:t>
            </a:r>
            <a:r>
              <a:rPr lang="hu-HU" dirty="0">
                <a:sym typeface="Wingdings" panose="05000000000000000000" pitchFamily="2" charset="2"/>
              </a:rPr>
              <a:t>), C(</a:t>
            </a:r>
            <a:r>
              <a:rPr lang="hu-HU" dirty="0" err="1">
                <a:sym typeface="Wingdings" panose="05000000000000000000" pitchFamily="2" charset="2"/>
              </a:rPr>
              <a:t>ity</a:t>
            </a:r>
            <a:r>
              <a:rPr lang="hu-HU" dirty="0">
                <a:sym typeface="Wingdings" panose="05000000000000000000" pitchFamily="2" charset="2"/>
              </a:rPr>
              <a:t>), Z(IP </a:t>
            </a:r>
            <a:r>
              <a:rPr lang="hu-HU" dirty="0" err="1">
                <a:sym typeface="Wingdings" panose="05000000000000000000" pitchFamily="2" charset="2"/>
              </a:rPr>
              <a:t>code</a:t>
            </a:r>
            <a:r>
              <a:rPr lang="hu-HU" dirty="0">
                <a:sym typeface="Wingdings" panose="05000000000000000000" pitchFamily="2" charset="2"/>
              </a:rPr>
              <a:t>)) = R(S,C,Z)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F={SCZ, ZC}</a:t>
            </a:r>
          </a:p>
          <a:p>
            <a:pPr lvl="1"/>
            <a:r>
              <a:rPr lang="hu-HU" dirty="0" err="1">
                <a:sym typeface="Wingdings" panose="05000000000000000000" pitchFamily="2" charset="2"/>
              </a:rPr>
              <a:t>Question</a:t>
            </a:r>
            <a:r>
              <a:rPr lang="hu-HU" dirty="0">
                <a:sym typeface="Wingdings" panose="05000000000000000000" pitchFamily="2" charset="2"/>
              </a:rPr>
              <a:t>: </a:t>
            </a:r>
            <a:r>
              <a:rPr lang="hu-HU" dirty="0" err="1">
                <a:sym typeface="Wingdings" panose="05000000000000000000" pitchFamily="2" charset="2"/>
              </a:rPr>
              <a:t>Leftover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reundancy</a:t>
            </a:r>
            <a:r>
              <a:rPr lang="hu-HU" dirty="0">
                <a:sym typeface="Wingdings" panose="05000000000000000000" pitchFamily="2" charset="2"/>
              </a:rPr>
              <a:t>?</a:t>
            </a:r>
          </a:p>
          <a:p>
            <a:r>
              <a:rPr lang="hu-HU" dirty="0">
                <a:sym typeface="Wingdings" panose="05000000000000000000" pitchFamily="2" charset="2"/>
              </a:rPr>
              <a:t>Human </a:t>
            </a:r>
            <a:r>
              <a:rPr lang="hu-HU" dirty="0" err="1">
                <a:sym typeface="Wingdings" panose="05000000000000000000" pitchFamily="2" charset="2"/>
              </a:rPr>
              <a:t>brain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thinks</a:t>
            </a:r>
            <a:r>
              <a:rPr lang="hu-HU" dirty="0">
                <a:sym typeface="Wingdings" panose="05000000000000000000" pitchFamily="2" charset="2"/>
              </a:rPr>
              <a:t> 3NF</a:t>
            </a:r>
          </a:p>
          <a:p>
            <a:endParaRPr lang="hu-HU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2A9BA03-518F-A9BB-FB5A-D689CF0658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325912"/>
              </p:ext>
            </p:extLst>
          </p:nvPr>
        </p:nvGraphicFramePr>
        <p:xfrm>
          <a:off x="7082853" y="4828540"/>
          <a:ext cx="3934918" cy="1483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97643">
                  <a:extLst>
                    <a:ext uri="{9D8B030D-6E8A-4147-A177-3AD203B41FA5}">
                      <a16:colId xmlns:a16="http://schemas.microsoft.com/office/drawing/2014/main" val="3157846903"/>
                    </a:ext>
                  </a:extLst>
                </a:gridCol>
                <a:gridCol w="1340232">
                  <a:extLst>
                    <a:ext uri="{9D8B030D-6E8A-4147-A177-3AD203B41FA5}">
                      <a16:colId xmlns:a16="http://schemas.microsoft.com/office/drawing/2014/main" val="1266908576"/>
                    </a:ext>
                  </a:extLst>
                </a:gridCol>
                <a:gridCol w="697043">
                  <a:extLst>
                    <a:ext uri="{9D8B030D-6E8A-4147-A177-3AD203B41FA5}">
                      <a16:colId xmlns:a16="http://schemas.microsoft.com/office/drawing/2014/main" val="606125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C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Z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7248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Józsefhegyi utca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Budapest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/>
                        <a:t>1025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198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Józsefhegyi utca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Törökbálint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/>
                        <a:t>2045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74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/>
                        <a:t>Törökvész út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Budapest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1025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07613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A9382BD-558C-B6A2-AD40-729ECC75CE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861664"/>
              </p:ext>
            </p:extLst>
          </p:nvPr>
        </p:nvGraphicFramePr>
        <p:xfrm>
          <a:off x="7082853" y="2974587"/>
          <a:ext cx="3934918" cy="1483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97643">
                  <a:extLst>
                    <a:ext uri="{9D8B030D-6E8A-4147-A177-3AD203B41FA5}">
                      <a16:colId xmlns:a16="http://schemas.microsoft.com/office/drawing/2014/main" val="3157846903"/>
                    </a:ext>
                  </a:extLst>
                </a:gridCol>
                <a:gridCol w="1340232">
                  <a:extLst>
                    <a:ext uri="{9D8B030D-6E8A-4147-A177-3AD203B41FA5}">
                      <a16:colId xmlns:a16="http://schemas.microsoft.com/office/drawing/2014/main" val="1266908576"/>
                    </a:ext>
                  </a:extLst>
                </a:gridCol>
                <a:gridCol w="697043">
                  <a:extLst>
                    <a:ext uri="{9D8B030D-6E8A-4147-A177-3AD203B41FA5}">
                      <a16:colId xmlns:a16="http://schemas.microsoft.com/office/drawing/2014/main" val="606125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hu-H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  <a:endParaRPr lang="hu-H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hu-H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7248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198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74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076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574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8F5B1-9C94-AD55-CBC4-763EA4E3F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problem with this relation?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9D8224-450A-A695-A57D-903F540EF0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1957987"/>
              </p:ext>
            </p:extLst>
          </p:nvPr>
        </p:nvGraphicFramePr>
        <p:xfrm>
          <a:off x="838200" y="1825625"/>
          <a:ext cx="10515600" cy="40792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90521709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1922183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44704484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9953743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/>
                        <a:t>productID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/>
                        <a:t>supplierName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supplierAddr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889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Erik és Fia Bt.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Budapest, Fő utca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1000 HUF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227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Erik és Fia Bt.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Budapest, Fő utca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3000 HUF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728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NASA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 E. Street SW WDC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90000000 HUF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5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Erik és Fia Bt.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Budapest, Fő utca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2500 HUF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577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Erik és Fia Bt.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Budapest, Fő utca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5000 HUF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697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NASA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 E. Street SW WDC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180000000 HUF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285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NASA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 E. Street SW WDC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70000000 HUF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006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NASA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 E. Street SW WDC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60000000 HUF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346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NASA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 E. Street SW WDC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7770000000 HUF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044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NASA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 E. Street SW WDC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900000000000000 HUF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296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6628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78954-971D-5AFA-59E0-A3478F668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Boyce-Codd normal form, BCNF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B371D-C875-51EF-E809-2B4FF33EB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114821"/>
          </a:xfrm>
        </p:spPr>
        <p:txBody>
          <a:bodyPr>
            <a:normAutofit/>
          </a:bodyPr>
          <a:lstStyle/>
          <a:p>
            <a:r>
              <a:rPr lang="hu-HU" dirty="0" err="1"/>
              <a:t>Definitions</a:t>
            </a:r>
            <a:endParaRPr lang="hu-HU" dirty="0"/>
          </a:p>
          <a:p>
            <a:pPr lvl="1"/>
            <a:r>
              <a:rPr lang="hu-HU" dirty="0"/>
              <a:t>1NF and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each</a:t>
            </a:r>
            <a:r>
              <a:rPr lang="hu-HU" dirty="0"/>
              <a:t> X</a:t>
            </a:r>
            <a:r>
              <a:rPr lang="hu-HU" dirty="0">
                <a:sym typeface="Wingdings" panose="05000000000000000000" pitchFamily="2" charset="2"/>
              </a:rPr>
              <a:t>A X is a </a:t>
            </a:r>
            <a:r>
              <a:rPr lang="hu-HU" dirty="0" err="1">
                <a:sym typeface="Wingdings" panose="05000000000000000000" pitchFamily="2" charset="2"/>
              </a:rPr>
              <a:t>superkey</a:t>
            </a:r>
            <a:endParaRPr lang="hu-HU" dirty="0">
              <a:sym typeface="Wingdings" panose="05000000000000000000" pitchFamily="2" charset="2"/>
            </a:endParaRPr>
          </a:p>
          <a:p>
            <a:pPr lvl="1"/>
            <a:r>
              <a:rPr lang="hu-HU" dirty="0">
                <a:sym typeface="Wingdings" panose="05000000000000000000" pitchFamily="2" charset="2"/>
              </a:rPr>
              <a:t>1NF and no </a:t>
            </a:r>
            <a:r>
              <a:rPr lang="hu-HU" dirty="0" err="1">
                <a:sym typeface="Wingdings" panose="05000000000000000000" pitchFamily="2" charset="2"/>
              </a:rPr>
              <a:t>attribute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depends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on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any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key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transitively</a:t>
            </a:r>
            <a:endParaRPr lang="hu-HU" dirty="0">
              <a:sym typeface="Wingdings" panose="05000000000000000000" pitchFamily="2" charset="2"/>
            </a:endParaRPr>
          </a:p>
          <a:p>
            <a:r>
              <a:rPr lang="hu-HU" dirty="0" err="1">
                <a:sym typeface="Wingdings" panose="05000000000000000000" pitchFamily="2" charset="2"/>
              </a:rPr>
              <a:t>Example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for</a:t>
            </a:r>
            <a:r>
              <a:rPr lang="hu-HU" dirty="0">
                <a:sym typeface="Wingdings" panose="05000000000000000000" pitchFamily="2" charset="2"/>
              </a:rPr>
              <a:t> 3NF: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R1(S,Z); R2(Z,C)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F1={}; F2{ZC}</a:t>
            </a:r>
          </a:p>
          <a:p>
            <a:pPr lvl="1"/>
            <a:r>
              <a:rPr lang="hu-HU" dirty="0" err="1">
                <a:sym typeface="Wingdings" panose="05000000000000000000" pitchFamily="2" charset="2"/>
              </a:rPr>
              <a:t>Question</a:t>
            </a:r>
            <a:r>
              <a:rPr lang="hu-HU" dirty="0">
                <a:sym typeface="Wingdings" panose="05000000000000000000" pitchFamily="2" charset="2"/>
              </a:rPr>
              <a:t>: </a:t>
            </a:r>
            <a:r>
              <a:rPr lang="hu-HU" dirty="0" err="1">
                <a:sym typeface="Wingdings" panose="05000000000000000000" pitchFamily="2" charset="2"/>
              </a:rPr>
              <a:t>Problems</a:t>
            </a:r>
            <a:r>
              <a:rPr lang="hu-HU" dirty="0">
                <a:sym typeface="Wingdings" panose="05000000000000000000" pitchFamily="2" charset="2"/>
              </a:rPr>
              <a:t>?</a:t>
            </a:r>
          </a:p>
          <a:p>
            <a:r>
              <a:rPr lang="hu-HU" dirty="0" err="1">
                <a:sym typeface="Wingdings" panose="05000000000000000000" pitchFamily="2" charset="2"/>
              </a:rPr>
              <a:t>Btw</a:t>
            </a:r>
            <a:r>
              <a:rPr lang="hu-HU" dirty="0">
                <a:sym typeface="Wingdings" panose="05000000000000000000" pitchFamily="2" charset="2"/>
              </a:rPr>
              <a:t>. </a:t>
            </a:r>
            <a:r>
              <a:rPr lang="hu-HU" dirty="0" err="1">
                <a:sym typeface="Wingdings" panose="05000000000000000000" pitchFamily="2" charset="2"/>
              </a:rPr>
              <a:t>any</a:t>
            </a:r>
            <a:r>
              <a:rPr lang="hu-HU" dirty="0">
                <a:sym typeface="Wingdings" panose="05000000000000000000" pitchFamily="2" charset="2"/>
              </a:rPr>
              <a:t> 2-attribute </a:t>
            </a:r>
            <a:r>
              <a:rPr lang="hu-HU" dirty="0" err="1">
                <a:sym typeface="Wingdings" panose="05000000000000000000" pitchFamily="2" charset="2"/>
              </a:rPr>
              <a:t>schema</a:t>
            </a:r>
            <a:r>
              <a:rPr lang="hu-HU" dirty="0">
                <a:sym typeface="Wingdings" panose="05000000000000000000" pitchFamily="2" charset="2"/>
              </a:rPr>
              <a:t> is BCNF</a:t>
            </a:r>
          </a:p>
          <a:p>
            <a:endParaRPr lang="hu-HU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B524F67-3513-22DB-C4EA-1B88347DD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442657"/>
              </p:ext>
            </p:extLst>
          </p:nvPr>
        </p:nvGraphicFramePr>
        <p:xfrm>
          <a:off x="7912585" y="4222000"/>
          <a:ext cx="2037275" cy="1112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40232">
                  <a:extLst>
                    <a:ext uri="{9D8B030D-6E8A-4147-A177-3AD203B41FA5}">
                      <a16:colId xmlns:a16="http://schemas.microsoft.com/office/drawing/2014/main" val="1266908576"/>
                    </a:ext>
                  </a:extLst>
                </a:gridCol>
                <a:gridCol w="697043">
                  <a:extLst>
                    <a:ext uri="{9D8B030D-6E8A-4147-A177-3AD203B41FA5}">
                      <a16:colId xmlns:a16="http://schemas.microsoft.com/office/drawing/2014/main" val="606125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C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Z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7248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Budapest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1025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198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Törökbálint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2045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74767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B2197D1-C831-B27D-89D3-AA0ECDD46A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77816"/>
              </p:ext>
            </p:extLst>
          </p:nvPr>
        </p:nvGraphicFramePr>
        <p:xfrm>
          <a:off x="7355174" y="2245235"/>
          <a:ext cx="2594686" cy="1483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97643">
                  <a:extLst>
                    <a:ext uri="{9D8B030D-6E8A-4147-A177-3AD203B41FA5}">
                      <a16:colId xmlns:a16="http://schemas.microsoft.com/office/drawing/2014/main" val="3157846903"/>
                    </a:ext>
                  </a:extLst>
                </a:gridCol>
                <a:gridCol w="697043">
                  <a:extLst>
                    <a:ext uri="{9D8B030D-6E8A-4147-A177-3AD203B41FA5}">
                      <a16:colId xmlns:a16="http://schemas.microsoft.com/office/drawing/2014/main" val="606125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u-HU"/>
                        <a:t>Z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7248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Józsefhegyi utca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/>
                        <a:t>1025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198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Józsefhegyi utca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2045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74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/>
                        <a:t>Törökvész út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1025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076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425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85131-84C5-D831-9C62-278057D1C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Closures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5662B-EA14-3DF1-03C1-D52F2D841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The </a:t>
            </a:r>
            <a:r>
              <a:rPr lang="hu-HU" b="1" dirty="0" err="1"/>
              <a:t>closure</a:t>
            </a:r>
            <a:r>
              <a:rPr lang="hu-HU" b="1" dirty="0"/>
              <a:t> of </a:t>
            </a:r>
            <a:r>
              <a:rPr lang="hu-HU" b="1" dirty="0" err="1"/>
              <a:t>attribute</a:t>
            </a:r>
            <a:r>
              <a:rPr lang="hu-HU" b="1" dirty="0"/>
              <a:t> </a:t>
            </a:r>
            <a:r>
              <a:rPr lang="hu-HU" b="1" dirty="0" err="1"/>
              <a:t>set</a:t>
            </a:r>
            <a:r>
              <a:rPr lang="hu-HU" dirty="0"/>
              <a:t> X is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largest</a:t>
            </a:r>
            <a:r>
              <a:rPr lang="hu-HU" dirty="0"/>
              <a:t> </a:t>
            </a:r>
            <a:r>
              <a:rPr lang="hu-HU" dirty="0" err="1"/>
              <a:t>attribute</a:t>
            </a:r>
            <a:r>
              <a:rPr lang="hu-HU" dirty="0"/>
              <a:t> </a:t>
            </a:r>
            <a:r>
              <a:rPr lang="hu-HU" dirty="0" err="1"/>
              <a:t>set</a:t>
            </a:r>
            <a:r>
              <a:rPr lang="hu-HU" dirty="0"/>
              <a:t> W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which</a:t>
            </a:r>
            <a:r>
              <a:rPr lang="hu-HU" dirty="0"/>
              <a:t> X</a:t>
            </a:r>
            <a:r>
              <a:rPr lang="hu-HU" dirty="0">
                <a:sym typeface="Wingdings" panose="05000000000000000000" pitchFamily="2" charset="2"/>
              </a:rPr>
              <a:t>W stands. </a:t>
            </a:r>
            <a:r>
              <a:rPr lang="hu-HU" dirty="0" err="1">
                <a:sym typeface="Wingdings" panose="05000000000000000000" pitchFamily="2" charset="2"/>
              </a:rPr>
              <a:t>Formally</a:t>
            </a:r>
            <a:r>
              <a:rPr lang="hu-HU" dirty="0">
                <a:sym typeface="Wingdings" panose="05000000000000000000" pitchFamily="2" charset="2"/>
              </a:rPr>
              <a:t>: X</a:t>
            </a:r>
            <a:r>
              <a:rPr lang="hu-HU" baseline="30000" dirty="0">
                <a:sym typeface="Wingdings" panose="05000000000000000000" pitchFamily="2" charset="2"/>
              </a:rPr>
              <a:t>+</a:t>
            </a:r>
            <a:r>
              <a:rPr lang="hu-HU" dirty="0">
                <a:sym typeface="Wingdings" panose="05000000000000000000" pitchFamily="2" charset="2"/>
              </a:rPr>
              <a:t>(F) = {A|A ∈ R </a:t>
            </a:r>
            <a:r>
              <a:rPr lang="en-US" dirty="0">
                <a:sym typeface="Wingdings" panose="05000000000000000000" pitchFamily="2" charset="2"/>
              </a:rPr>
              <a:t>and</a:t>
            </a:r>
            <a:r>
              <a:rPr lang="hu-HU" dirty="0">
                <a:sym typeface="Wingdings" panose="05000000000000000000" pitchFamily="2" charset="2"/>
              </a:rPr>
              <a:t> F ⊨ X → A}</a:t>
            </a:r>
          </a:p>
          <a:p>
            <a:pPr lvl="1"/>
            <a:r>
              <a:rPr lang="hu-HU" dirty="0" err="1">
                <a:sym typeface="Wingdings" panose="05000000000000000000" pitchFamily="2" charset="2"/>
              </a:rPr>
              <a:t>calculated</a:t>
            </a:r>
            <a:r>
              <a:rPr lang="hu-HU" dirty="0">
                <a:sym typeface="Wingdings" panose="05000000000000000000" pitchFamily="2" charset="2"/>
              </a:rPr>
              <a:t> in </a:t>
            </a:r>
            <a:r>
              <a:rPr lang="hu-HU" dirty="0" err="1">
                <a:sym typeface="Wingdings" panose="05000000000000000000" pitchFamily="2" charset="2"/>
              </a:rPr>
              <a:t>linear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time</a:t>
            </a:r>
            <a:r>
              <a:rPr lang="hu-HU" dirty="0">
                <a:sym typeface="Wingdings" panose="05000000000000000000" pitchFamily="2" charset="2"/>
              </a:rPr>
              <a:t>:</a:t>
            </a:r>
          </a:p>
          <a:p>
            <a:pPr lvl="2"/>
            <a:r>
              <a:rPr lang="hu-HU" dirty="0">
                <a:sym typeface="Wingdings" panose="05000000000000000000" pitchFamily="2" charset="2"/>
              </a:rPr>
              <a:t>X</a:t>
            </a:r>
            <a:r>
              <a:rPr lang="hu-HU" baseline="30000" dirty="0">
                <a:sym typeface="Wingdings" panose="05000000000000000000" pitchFamily="2" charset="2"/>
              </a:rPr>
              <a:t>+</a:t>
            </a:r>
            <a:r>
              <a:rPr lang="hu-HU" dirty="0">
                <a:sym typeface="Wingdings" panose="05000000000000000000" pitchFamily="2" charset="2"/>
              </a:rPr>
              <a:t>=X </a:t>
            </a:r>
            <a:r>
              <a:rPr lang="hu-HU" dirty="0" err="1">
                <a:sym typeface="Wingdings" panose="05000000000000000000" pitchFamily="2" charset="2"/>
              </a:rPr>
              <a:t>initially</a:t>
            </a:r>
            <a:endParaRPr lang="hu-HU" dirty="0">
              <a:sym typeface="Wingdings" panose="05000000000000000000" pitchFamily="2" charset="2"/>
            </a:endParaRPr>
          </a:p>
          <a:p>
            <a:pPr lvl="2"/>
            <a:r>
              <a:rPr lang="hu-HU" dirty="0">
                <a:sym typeface="Wingdings" panose="05000000000000000000" pitchFamily="2" charset="2"/>
              </a:rPr>
              <a:t>in </a:t>
            </a:r>
            <a:r>
              <a:rPr lang="hu-HU" dirty="0" err="1">
                <a:sym typeface="Wingdings" panose="05000000000000000000" pitchFamily="2" charset="2"/>
              </a:rPr>
              <a:t>each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step</a:t>
            </a:r>
            <a:endParaRPr lang="hu-HU" dirty="0">
              <a:sym typeface="Wingdings" panose="05000000000000000000" pitchFamily="2" charset="2"/>
            </a:endParaRPr>
          </a:p>
          <a:p>
            <a:pPr lvl="3"/>
            <a:r>
              <a:rPr lang="hu-HU" dirty="0" err="1">
                <a:sym typeface="Wingdings" panose="05000000000000000000" pitchFamily="2" charset="2"/>
              </a:rPr>
              <a:t>find</a:t>
            </a:r>
            <a:r>
              <a:rPr lang="hu-HU" dirty="0">
                <a:sym typeface="Wingdings" panose="05000000000000000000" pitchFamily="2" charset="2"/>
              </a:rPr>
              <a:t> a FD </a:t>
            </a:r>
            <a:r>
              <a:rPr lang="hu-HU" dirty="0" err="1">
                <a:sym typeface="Wingdings" panose="05000000000000000000" pitchFamily="2" charset="2"/>
              </a:rPr>
              <a:t>the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left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hand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side</a:t>
            </a:r>
            <a:r>
              <a:rPr lang="hu-HU" dirty="0">
                <a:sym typeface="Wingdings" panose="05000000000000000000" pitchFamily="2" charset="2"/>
              </a:rPr>
              <a:t> of </a:t>
            </a:r>
            <a:r>
              <a:rPr lang="hu-HU" dirty="0" err="1">
                <a:sym typeface="Wingdings" panose="05000000000000000000" pitchFamily="2" charset="2"/>
              </a:rPr>
              <a:t>which</a:t>
            </a:r>
            <a:r>
              <a:rPr lang="hu-HU" dirty="0">
                <a:sym typeface="Wingdings" panose="05000000000000000000" pitchFamily="2" charset="2"/>
              </a:rPr>
              <a:t> is in X</a:t>
            </a:r>
            <a:r>
              <a:rPr lang="hu-HU" baseline="30000" dirty="0">
                <a:sym typeface="Wingdings" panose="05000000000000000000" pitchFamily="2" charset="2"/>
              </a:rPr>
              <a:t>+</a:t>
            </a:r>
            <a:r>
              <a:rPr lang="hu-HU" dirty="0">
                <a:sym typeface="Wingdings" panose="05000000000000000000" pitchFamily="2" charset="2"/>
              </a:rPr>
              <a:t>, </a:t>
            </a:r>
            <a:r>
              <a:rPr lang="hu-HU" dirty="0" err="1">
                <a:sym typeface="Wingdings" panose="05000000000000000000" pitchFamily="2" charset="2"/>
              </a:rPr>
              <a:t>while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its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right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hand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side</a:t>
            </a:r>
            <a:r>
              <a:rPr lang="hu-HU" dirty="0">
                <a:sym typeface="Wingdings" panose="05000000000000000000" pitchFamily="2" charset="2"/>
              </a:rPr>
              <a:t> is </a:t>
            </a:r>
            <a:r>
              <a:rPr lang="hu-HU" dirty="0" err="1">
                <a:sym typeface="Wingdings" panose="05000000000000000000" pitchFamily="2" charset="2"/>
              </a:rPr>
              <a:t>not</a:t>
            </a:r>
            <a:endParaRPr lang="hu-HU" dirty="0">
              <a:sym typeface="Wingdings" panose="05000000000000000000" pitchFamily="2" charset="2"/>
            </a:endParaRPr>
          </a:p>
          <a:p>
            <a:pPr lvl="3"/>
            <a:r>
              <a:rPr lang="hu-HU" dirty="0">
                <a:sym typeface="Wingdings" panose="05000000000000000000" pitchFamily="2" charset="2"/>
              </a:rPr>
              <a:t>add </a:t>
            </a:r>
            <a:r>
              <a:rPr lang="hu-HU" dirty="0" err="1">
                <a:sym typeface="Wingdings" panose="05000000000000000000" pitchFamily="2" charset="2"/>
              </a:rPr>
              <a:t>the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right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hand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side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to</a:t>
            </a:r>
            <a:r>
              <a:rPr lang="hu-HU" dirty="0">
                <a:sym typeface="Wingdings" panose="05000000000000000000" pitchFamily="2" charset="2"/>
              </a:rPr>
              <a:t> X</a:t>
            </a:r>
            <a:r>
              <a:rPr lang="hu-HU" baseline="30000" dirty="0">
                <a:sym typeface="Wingdings" panose="05000000000000000000" pitchFamily="2" charset="2"/>
              </a:rPr>
              <a:t>+</a:t>
            </a:r>
            <a:endParaRPr lang="hu-HU" dirty="0">
              <a:sym typeface="Wingdings" panose="05000000000000000000" pitchFamily="2" charset="2"/>
            </a:endParaRPr>
          </a:p>
          <a:p>
            <a:r>
              <a:rPr lang="hu-HU" dirty="0">
                <a:sym typeface="Wingdings" panose="05000000000000000000" pitchFamily="2" charset="2"/>
              </a:rPr>
              <a:t>The </a:t>
            </a:r>
            <a:r>
              <a:rPr lang="hu-HU" b="1" dirty="0" err="1">
                <a:sym typeface="Wingdings" panose="05000000000000000000" pitchFamily="2" charset="2"/>
              </a:rPr>
              <a:t>closure</a:t>
            </a:r>
            <a:r>
              <a:rPr lang="hu-HU" b="1" dirty="0">
                <a:sym typeface="Wingdings" panose="05000000000000000000" pitchFamily="2" charset="2"/>
              </a:rPr>
              <a:t> of a </a:t>
            </a:r>
            <a:r>
              <a:rPr lang="hu-HU" b="1" dirty="0" err="1">
                <a:sym typeface="Wingdings" panose="05000000000000000000" pitchFamily="2" charset="2"/>
              </a:rPr>
              <a:t>functional</a:t>
            </a:r>
            <a:r>
              <a:rPr lang="hu-HU" b="1" dirty="0">
                <a:sym typeface="Wingdings" panose="05000000000000000000" pitchFamily="2" charset="2"/>
              </a:rPr>
              <a:t> </a:t>
            </a:r>
            <a:r>
              <a:rPr lang="hu-HU" b="1" dirty="0" err="1">
                <a:sym typeface="Wingdings" panose="05000000000000000000" pitchFamily="2" charset="2"/>
              </a:rPr>
              <a:t>dependency</a:t>
            </a:r>
            <a:r>
              <a:rPr lang="hu-HU" b="1" dirty="0">
                <a:sym typeface="Wingdings" panose="05000000000000000000" pitchFamily="2" charset="2"/>
              </a:rPr>
              <a:t> </a:t>
            </a:r>
            <a:r>
              <a:rPr lang="hu-HU" b="1" dirty="0" err="1">
                <a:sym typeface="Wingdings" panose="05000000000000000000" pitchFamily="2" charset="2"/>
              </a:rPr>
              <a:t>set</a:t>
            </a:r>
            <a:r>
              <a:rPr lang="hu-HU" dirty="0">
                <a:sym typeface="Wingdings" panose="05000000000000000000" pitchFamily="2" charset="2"/>
              </a:rPr>
              <a:t> F is </a:t>
            </a:r>
            <a:r>
              <a:rPr lang="hu-HU" dirty="0" err="1">
                <a:sym typeface="Wingdings" panose="05000000000000000000" pitchFamily="2" charset="2"/>
              </a:rPr>
              <a:t>the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largest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set</a:t>
            </a:r>
            <a:r>
              <a:rPr lang="hu-HU" dirty="0">
                <a:sym typeface="Wingdings" panose="05000000000000000000" pitchFamily="2" charset="2"/>
              </a:rPr>
              <a:t> of </a:t>
            </a:r>
            <a:r>
              <a:rPr lang="hu-HU" dirty="0" err="1">
                <a:sym typeface="Wingdings" panose="05000000000000000000" pitchFamily="2" charset="2"/>
              </a:rPr>
              <a:t>those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FDs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which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can</a:t>
            </a:r>
            <a:r>
              <a:rPr lang="hu-HU" dirty="0">
                <a:sym typeface="Wingdings" panose="05000000000000000000" pitchFamily="2" charset="2"/>
              </a:rPr>
              <a:t> be </a:t>
            </a:r>
            <a:r>
              <a:rPr lang="hu-HU" dirty="0" err="1">
                <a:sym typeface="Wingdings" panose="05000000000000000000" pitchFamily="2" charset="2"/>
              </a:rPr>
              <a:t>deduced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from</a:t>
            </a:r>
            <a:r>
              <a:rPr lang="hu-HU" dirty="0">
                <a:sym typeface="Wingdings" panose="05000000000000000000" pitchFamily="2" charset="2"/>
              </a:rPr>
              <a:t> F </a:t>
            </a:r>
            <a:r>
              <a:rPr lang="hu-HU" dirty="0" err="1">
                <a:sym typeface="Wingdings" panose="05000000000000000000" pitchFamily="2" charset="2"/>
              </a:rPr>
              <a:t>using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Armstrong’s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axioms</a:t>
            </a:r>
            <a:r>
              <a:rPr lang="hu-HU" dirty="0">
                <a:sym typeface="Wingdings" panose="05000000000000000000" pitchFamily="2" charset="2"/>
              </a:rPr>
              <a:t>. </a:t>
            </a:r>
            <a:r>
              <a:rPr lang="hu-HU" dirty="0" err="1">
                <a:sym typeface="Wingdings" panose="05000000000000000000" pitchFamily="2" charset="2"/>
              </a:rPr>
              <a:t>Formally</a:t>
            </a:r>
            <a:r>
              <a:rPr lang="hu-HU" dirty="0">
                <a:sym typeface="Wingdings" panose="05000000000000000000" pitchFamily="2" charset="2"/>
              </a:rPr>
              <a:t>: </a:t>
            </a:r>
            <a:r>
              <a:rPr lang="es-ES" dirty="0">
                <a:sym typeface="Wingdings" panose="05000000000000000000" pitchFamily="2" charset="2"/>
              </a:rPr>
              <a:t>F</a:t>
            </a:r>
            <a:r>
              <a:rPr lang="es-ES" baseline="30000" dirty="0">
                <a:sym typeface="Wingdings" panose="05000000000000000000" pitchFamily="2" charset="2"/>
              </a:rPr>
              <a:t>+</a:t>
            </a:r>
            <a:r>
              <a:rPr lang="es-ES" dirty="0">
                <a:sym typeface="Wingdings" panose="05000000000000000000" pitchFamily="2" charset="2"/>
              </a:rPr>
              <a:t> = {X → Y |F ⊨ X → Y</a:t>
            </a:r>
            <a:r>
              <a:rPr lang="hu-HU" dirty="0">
                <a:sym typeface="Wingdings" panose="05000000000000000000" pitchFamily="2" charset="2"/>
              </a:rPr>
              <a:t>}</a:t>
            </a:r>
          </a:p>
          <a:p>
            <a:pPr lvl="1"/>
            <a:r>
              <a:rPr lang="hu-HU" dirty="0" err="1">
                <a:sym typeface="Wingdings" panose="05000000000000000000" pitchFamily="2" charset="2"/>
              </a:rPr>
              <a:t>calculated</a:t>
            </a:r>
            <a:r>
              <a:rPr lang="hu-HU" dirty="0">
                <a:sym typeface="Wingdings" panose="05000000000000000000" pitchFamily="2" charset="2"/>
              </a:rPr>
              <a:t> in </a:t>
            </a:r>
            <a:r>
              <a:rPr lang="hu-HU" dirty="0" err="1">
                <a:sym typeface="Wingdings" panose="05000000000000000000" pitchFamily="2" charset="2"/>
              </a:rPr>
              <a:t>exponential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time</a:t>
            </a:r>
            <a:endParaRPr lang="hu-HU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995421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DF790-855B-F0E4-4BA6-DCD0C2C7D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Closures</a:t>
            </a:r>
            <a:r>
              <a:rPr lang="en-US"/>
              <a:t>, example</a:t>
            </a:r>
            <a:r>
              <a:rPr lang="hu-HU"/>
              <a:t>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F868E-55D4-FC0F-7542-F92295B2D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3274"/>
          </a:xfrm>
        </p:spPr>
        <p:txBody>
          <a:bodyPr>
            <a:normAutofit lnSpcReduction="10000"/>
          </a:bodyPr>
          <a:lstStyle/>
          <a:p>
            <a:r>
              <a:rPr lang="hu-HU" dirty="0"/>
              <a:t>F={A</a:t>
            </a:r>
            <a:r>
              <a:rPr lang="hu-HU" dirty="0">
                <a:sym typeface="Wingdings" panose="05000000000000000000" pitchFamily="2" charset="2"/>
              </a:rPr>
              <a:t>B, BC</a:t>
            </a:r>
            <a:r>
              <a:rPr lang="hu-HU" dirty="0"/>
              <a:t>}</a:t>
            </a:r>
          </a:p>
          <a:p>
            <a:r>
              <a:rPr lang="es-ES" dirty="0">
                <a:sym typeface="Wingdings" panose="05000000000000000000" pitchFamily="2" charset="2"/>
              </a:rPr>
              <a:t>F</a:t>
            </a:r>
            <a:r>
              <a:rPr lang="es-ES" baseline="30000" dirty="0">
                <a:sym typeface="Wingdings" panose="05000000000000000000" pitchFamily="2" charset="2"/>
              </a:rPr>
              <a:t>+</a:t>
            </a:r>
            <a:r>
              <a:rPr lang="hu-HU" dirty="0">
                <a:sym typeface="Wingdings" panose="05000000000000000000" pitchFamily="2" charset="2"/>
              </a:rPr>
              <a:t>={</a:t>
            </a:r>
            <a:r>
              <a:rPr lang="hu-HU" dirty="0"/>
              <a:t>A</a:t>
            </a:r>
            <a:r>
              <a:rPr lang="hu-HU" dirty="0">
                <a:sym typeface="Wingdings" panose="05000000000000000000" pitchFamily="2" charset="2"/>
              </a:rPr>
              <a:t>B, BC, AA, BB, CC, ABAB, ACAC, BCBC, ABCABC, ABA, ABB, ACA, ACC, BCB, BCC, ABCA, ABCB, ABCC, AC, ABC, ACB, ABAC,...}</a:t>
            </a:r>
          </a:p>
          <a:p>
            <a:r>
              <a:rPr lang="hu-HU" dirty="0">
                <a:sym typeface="Wingdings" panose="05000000000000000000" pitchFamily="2" charset="2"/>
              </a:rPr>
              <a:t>A</a:t>
            </a:r>
            <a:r>
              <a:rPr lang="hu-HU" baseline="30000" dirty="0">
                <a:sym typeface="Wingdings" panose="05000000000000000000" pitchFamily="2" charset="2"/>
              </a:rPr>
              <a:t>+</a:t>
            </a:r>
            <a:r>
              <a:rPr lang="hu-HU" dirty="0">
                <a:sym typeface="Wingdings" panose="05000000000000000000" pitchFamily="2" charset="2"/>
              </a:rPr>
              <a:t>(F)=?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A</a:t>
            </a:r>
            <a:r>
              <a:rPr lang="hu-HU" baseline="30000" dirty="0">
                <a:sym typeface="Wingdings" panose="05000000000000000000" pitchFamily="2" charset="2"/>
              </a:rPr>
              <a:t>+</a:t>
            </a:r>
            <a:r>
              <a:rPr lang="hu-HU" dirty="0">
                <a:sym typeface="Wingdings" panose="05000000000000000000" pitchFamily="2" charset="2"/>
              </a:rPr>
              <a:t>(F)</a:t>
            </a:r>
            <a:r>
              <a:rPr lang="hu-HU" baseline="30000" dirty="0">
                <a:sym typeface="Wingdings" panose="05000000000000000000" pitchFamily="2" charset="2"/>
              </a:rPr>
              <a:t>0</a:t>
            </a:r>
            <a:r>
              <a:rPr lang="hu-HU" dirty="0">
                <a:sym typeface="Wingdings" panose="05000000000000000000" pitchFamily="2" charset="2"/>
              </a:rPr>
              <a:t>=A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A</a:t>
            </a:r>
            <a:r>
              <a:rPr lang="hu-HU" baseline="30000" dirty="0">
                <a:sym typeface="Wingdings" panose="05000000000000000000" pitchFamily="2" charset="2"/>
              </a:rPr>
              <a:t>+</a:t>
            </a:r>
            <a:r>
              <a:rPr lang="hu-HU" dirty="0">
                <a:sym typeface="Wingdings" panose="05000000000000000000" pitchFamily="2" charset="2"/>
              </a:rPr>
              <a:t>(F)</a:t>
            </a:r>
            <a:r>
              <a:rPr lang="hu-HU" baseline="30000" dirty="0">
                <a:sym typeface="Wingdings" panose="05000000000000000000" pitchFamily="2" charset="2"/>
              </a:rPr>
              <a:t>1</a:t>
            </a:r>
            <a:r>
              <a:rPr lang="hu-HU" dirty="0">
                <a:sym typeface="Wingdings" panose="05000000000000000000" pitchFamily="2" charset="2"/>
              </a:rPr>
              <a:t>=AB (</a:t>
            </a:r>
            <a:r>
              <a:rPr lang="hu-HU" dirty="0" err="1">
                <a:sym typeface="Wingdings" panose="05000000000000000000" pitchFamily="2" charset="2"/>
              </a:rPr>
              <a:t>based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on</a:t>
            </a:r>
            <a:r>
              <a:rPr lang="hu-HU" dirty="0">
                <a:sym typeface="Wingdings" panose="05000000000000000000" pitchFamily="2" charset="2"/>
              </a:rPr>
              <a:t> AB)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A</a:t>
            </a:r>
            <a:r>
              <a:rPr lang="hu-HU" baseline="30000" dirty="0">
                <a:sym typeface="Wingdings" panose="05000000000000000000" pitchFamily="2" charset="2"/>
              </a:rPr>
              <a:t>+</a:t>
            </a:r>
            <a:r>
              <a:rPr lang="hu-HU" dirty="0">
                <a:sym typeface="Wingdings" panose="05000000000000000000" pitchFamily="2" charset="2"/>
              </a:rPr>
              <a:t>(F)</a:t>
            </a:r>
            <a:r>
              <a:rPr lang="hu-HU" baseline="30000" dirty="0">
                <a:sym typeface="Wingdings" panose="05000000000000000000" pitchFamily="2" charset="2"/>
              </a:rPr>
              <a:t>2</a:t>
            </a:r>
            <a:r>
              <a:rPr lang="hu-HU" dirty="0">
                <a:sym typeface="Wingdings" panose="05000000000000000000" pitchFamily="2" charset="2"/>
              </a:rPr>
              <a:t>=ABC (</a:t>
            </a:r>
            <a:r>
              <a:rPr lang="hu-HU" dirty="0" err="1">
                <a:sym typeface="Wingdings" panose="05000000000000000000" pitchFamily="2" charset="2"/>
              </a:rPr>
              <a:t>based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on</a:t>
            </a:r>
            <a:r>
              <a:rPr lang="hu-HU" dirty="0">
                <a:sym typeface="Wingdings" panose="05000000000000000000" pitchFamily="2" charset="2"/>
              </a:rPr>
              <a:t> BC)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A</a:t>
            </a:r>
            <a:r>
              <a:rPr lang="hu-HU" baseline="30000" dirty="0">
                <a:sym typeface="Wingdings" panose="05000000000000000000" pitchFamily="2" charset="2"/>
              </a:rPr>
              <a:t>+</a:t>
            </a:r>
            <a:r>
              <a:rPr lang="hu-HU" dirty="0">
                <a:sym typeface="Wingdings" panose="05000000000000000000" pitchFamily="2" charset="2"/>
              </a:rPr>
              <a:t>(F)</a:t>
            </a:r>
            <a:r>
              <a:rPr lang="hu-HU" baseline="30000" dirty="0">
                <a:sym typeface="Wingdings" panose="05000000000000000000" pitchFamily="2" charset="2"/>
              </a:rPr>
              <a:t>3</a:t>
            </a:r>
            <a:r>
              <a:rPr lang="hu-HU" dirty="0">
                <a:sym typeface="Wingdings" panose="05000000000000000000" pitchFamily="2" charset="2"/>
              </a:rPr>
              <a:t>= A</a:t>
            </a:r>
            <a:r>
              <a:rPr lang="hu-HU" baseline="30000" dirty="0">
                <a:sym typeface="Wingdings" panose="05000000000000000000" pitchFamily="2" charset="2"/>
              </a:rPr>
              <a:t>+</a:t>
            </a:r>
            <a:r>
              <a:rPr lang="hu-HU" dirty="0">
                <a:sym typeface="Wingdings" panose="05000000000000000000" pitchFamily="2" charset="2"/>
              </a:rPr>
              <a:t>(F)</a:t>
            </a:r>
            <a:r>
              <a:rPr lang="hu-HU" baseline="30000" dirty="0">
                <a:sym typeface="Wingdings" panose="05000000000000000000" pitchFamily="2" charset="2"/>
              </a:rPr>
              <a:t>2</a:t>
            </a:r>
            <a:r>
              <a:rPr lang="hu-HU" dirty="0">
                <a:sym typeface="Wingdings" panose="05000000000000000000" pitchFamily="2" charset="2"/>
              </a:rPr>
              <a:t>, no </a:t>
            </a:r>
            <a:r>
              <a:rPr lang="hu-HU" dirty="0" err="1">
                <a:sym typeface="Wingdings" panose="05000000000000000000" pitchFamily="2" charset="2"/>
              </a:rPr>
              <a:t>further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expansion</a:t>
            </a:r>
            <a:r>
              <a:rPr lang="hu-HU" dirty="0">
                <a:sym typeface="Wingdings" panose="05000000000000000000" pitchFamily="2" charset="2"/>
              </a:rPr>
              <a:t> is </a:t>
            </a:r>
            <a:r>
              <a:rPr lang="hu-HU" dirty="0" err="1">
                <a:sym typeface="Wingdings" panose="05000000000000000000" pitchFamily="2" charset="2"/>
              </a:rPr>
              <a:t>possible</a:t>
            </a:r>
            <a:r>
              <a:rPr lang="hu-HU" dirty="0">
                <a:sym typeface="Wingdings" panose="05000000000000000000" pitchFamily="2" charset="2"/>
              </a:rPr>
              <a:t>, </a:t>
            </a:r>
            <a:r>
              <a:rPr lang="hu-HU" dirty="0" err="1">
                <a:sym typeface="Wingdings" panose="05000000000000000000" pitchFamily="2" charset="2"/>
              </a:rPr>
              <a:t>we’re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done</a:t>
            </a:r>
            <a:r>
              <a:rPr lang="hu-HU" dirty="0">
                <a:sym typeface="Wingdings" panose="05000000000000000000" pitchFamily="2" charset="2"/>
              </a:rPr>
              <a:t>.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hu-HU" dirty="0" err="1">
                <a:sym typeface="Wingdings" panose="05000000000000000000" pitchFamily="2" charset="2"/>
              </a:rPr>
              <a:t>Question</a:t>
            </a:r>
            <a:r>
              <a:rPr lang="hu-HU" dirty="0">
                <a:sym typeface="Wingdings" panose="05000000000000000000" pitchFamily="2" charset="2"/>
              </a:rPr>
              <a:t>: </a:t>
            </a:r>
            <a:r>
              <a:rPr lang="hu-HU" dirty="0" err="1">
                <a:sym typeface="Wingdings" panose="05000000000000000000" pitchFamily="2" charset="2"/>
              </a:rPr>
              <a:t>How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to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determine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whether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A</a:t>
            </a:r>
            <a:r>
              <a:rPr lang="hu-HU" dirty="0">
                <a:sym typeface="Wingdings" panose="05000000000000000000" pitchFamily="2" charset="2"/>
              </a:rPr>
              <a:t></a:t>
            </a:r>
            <a:r>
              <a:rPr lang="en-US" dirty="0">
                <a:sym typeface="Wingdings" panose="05000000000000000000" pitchFamily="2" charset="2"/>
              </a:rPr>
              <a:t>C</a:t>
            </a:r>
            <a:r>
              <a:rPr lang="hu-HU" dirty="0">
                <a:sym typeface="Wingdings" panose="05000000000000000000" pitchFamily="2" charset="2"/>
              </a:rPr>
              <a:t> is in F</a:t>
            </a:r>
            <a:r>
              <a:rPr lang="hu-HU" baseline="30000" dirty="0">
                <a:sym typeface="Wingdings" panose="05000000000000000000" pitchFamily="2" charset="2"/>
              </a:rPr>
              <a:t>+ </a:t>
            </a:r>
            <a:r>
              <a:rPr lang="hu-HU" dirty="0" err="1">
                <a:sym typeface="Wingdings" panose="05000000000000000000" pitchFamily="2" charset="2"/>
              </a:rPr>
              <a:t>or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not</a:t>
            </a:r>
            <a:r>
              <a:rPr lang="hu-HU" dirty="0">
                <a:sym typeface="Wingdings" panose="05000000000000000000" pitchFamily="2" charset="2"/>
              </a:rPr>
              <a:t>?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Solution I: Find </a:t>
            </a:r>
            <a:r>
              <a:rPr lang="hu-HU" dirty="0">
                <a:sym typeface="Wingdings" panose="05000000000000000000" pitchFamily="2" charset="2"/>
              </a:rPr>
              <a:t>F</a:t>
            </a:r>
            <a:r>
              <a:rPr lang="hu-HU" baseline="30000" dirty="0">
                <a:sym typeface="Wingdings" panose="05000000000000000000" pitchFamily="2" charset="2"/>
              </a:rPr>
              <a:t>+ </a:t>
            </a:r>
            <a:r>
              <a:rPr lang="en-US" dirty="0">
                <a:sym typeface="Wingdings" panose="05000000000000000000" pitchFamily="2" charset="2"/>
              </a:rPr>
              <a:t>and see – takes a long time</a:t>
            </a:r>
          </a:p>
          <a:p>
            <a:pPr lvl="1"/>
            <a:r>
              <a:rPr lang="en-US" dirty="0"/>
              <a:t>Solution II: Calculate </a:t>
            </a:r>
            <a:r>
              <a:rPr lang="hu-HU" dirty="0">
                <a:sym typeface="Wingdings" panose="05000000000000000000" pitchFamily="2" charset="2"/>
              </a:rPr>
              <a:t>A</a:t>
            </a:r>
            <a:r>
              <a:rPr lang="hu-HU" baseline="30000" dirty="0">
                <a:sym typeface="Wingdings" panose="05000000000000000000" pitchFamily="2" charset="2"/>
              </a:rPr>
              <a:t>+</a:t>
            </a:r>
            <a:r>
              <a:rPr lang="hu-HU" dirty="0">
                <a:sym typeface="Wingdings" panose="05000000000000000000" pitchFamily="2" charset="2"/>
              </a:rPr>
              <a:t>(F)</a:t>
            </a:r>
            <a:r>
              <a:rPr lang="en-US" dirty="0">
                <a:sym typeface="Wingdings" panose="05000000000000000000" pitchFamily="2" charset="2"/>
              </a:rPr>
              <a:t> and see whether C is in it – efficient</a:t>
            </a:r>
            <a:endParaRPr lang="hu-H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194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5D5D2-E0BB-62FB-0A68-4FEAD887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F580A-E5D0-D88A-E08B-B4A49F742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/>
              <a:t>another way for creating relational schemas</a:t>
            </a:r>
          </a:p>
          <a:p>
            <a:r>
              <a:rPr lang="hu-HU"/>
              <a:t>which was the 1st? ER </a:t>
            </a:r>
            <a:r>
              <a:rPr lang="hu-HU">
                <a:sym typeface="Wingdings" panose="05000000000000000000" pitchFamily="2" charset="2"/>
              </a:rPr>
              <a:t> relational mapping</a:t>
            </a:r>
          </a:p>
          <a:p>
            <a:pPr lvl="1"/>
            <a:r>
              <a:rPr lang="hu-HU"/>
              <a:t>there might be unnecessary data</a:t>
            </a:r>
          </a:p>
          <a:p>
            <a:r>
              <a:rPr lang="hu-HU"/>
              <a:t>When is data unnecessary – </a:t>
            </a:r>
            <a:br>
              <a:rPr lang="hu-HU"/>
            </a:br>
            <a:r>
              <a:rPr lang="hu-HU"/>
              <a:t>is supplier address (supplierAddr) unnecessary?</a:t>
            </a:r>
          </a:p>
          <a:p>
            <a:pPr lvl="1"/>
            <a:r>
              <a:rPr lang="hu-HU"/>
              <a:t>Product(productID, supplierName, supplierAddr, price)</a:t>
            </a:r>
          </a:p>
          <a:p>
            <a:pPr lvl="2"/>
            <a:r>
              <a:rPr lang="hu-HU"/>
              <a:t>supplierAddr is REDUNDANT (it can be figured out)</a:t>
            </a:r>
          </a:p>
          <a:p>
            <a:pPr lvl="1"/>
            <a:r>
              <a:rPr lang="hu-HU"/>
              <a:t>Product(productID, supplierName, price)</a:t>
            </a:r>
            <a:br>
              <a:rPr lang="hu-HU"/>
            </a:br>
            <a:r>
              <a:rPr lang="hu-HU"/>
              <a:t>Supplier(supplierName, supplierAddr)</a:t>
            </a:r>
          </a:p>
          <a:p>
            <a:pPr lvl="2"/>
            <a:r>
              <a:rPr lang="hu-HU"/>
              <a:t>supplierAddr is NOT REDUNDANT</a:t>
            </a:r>
          </a:p>
          <a:p>
            <a:r>
              <a:rPr lang="hu-HU"/>
              <a:t>check out next slide for redundancy</a:t>
            </a:r>
          </a:p>
          <a:p>
            <a:pPr lvl="2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3856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A1CBA-D8D0-875E-E302-5024EC6FF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Examples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388F80A-F39F-5CB7-9811-6A7534BA0E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0013044"/>
              </p:ext>
            </p:extLst>
          </p:nvPr>
        </p:nvGraphicFramePr>
        <p:xfrm>
          <a:off x="838200" y="1825625"/>
          <a:ext cx="10515600" cy="11125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90521709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1922183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44704484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9953743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/>
                        <a:t>productID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supplierName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supplierAddr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889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Erik és Fia Bt.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Budapest, Fő utca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1000 HUF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227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Erik és Fia Bt.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Budapest, Fő utca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3000 HUF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72897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CAAEE07C-2391-ED2F-B3BD-D698D0C96C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5644194"/>
              </p:ext>
            </p:extLst>
          </p:nvPr>
        </p:nvGraphicFramePr>
        <p:xfrm>
          <a:off x="838200" y="3919856"/>
          <a:ext cx="7886700" cy="11125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90521709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1922183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9953743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/>
                        <a:t>productID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supplierName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889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Erik és Fia Bt.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1000 HUF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227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Erik és Fia Bt.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3000 HUF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728974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2F2338E1-CBE9-5F2F-097F-8325C19D6D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5280545"/>
              </p:ext>
            </p:extLst>
          </p:nvPr>
        </p:nvGraphicFramePr>
        <p:xfrm>
          <a:off x="838200" y="5380355"/>
          <a:ext cx="5257800" cy="7416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51922183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447044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/>
                        <a:t>supplierName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supplierAddr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889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/>
                        <a:t>Erik és Fia Bt.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Budapest, Fő utca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227533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E0A764B-9981-2161-A76A-7B90364D3DAA}"/>
              </a:ext>
            </a:extLst>
          </p:cNvPr>
          <p:cNvCxnSpPr/>
          <p:nvPr/>
        </p:nvCxnSpPr>
        <p:spPr>
          <a:xfrm>
            <a:off x="5872899" y="3082565"/>
            <a:ext cx="0" cy="688157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1039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0374F-AB2B-C588-87DD-2AE3B8B09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Why is redundancy a problem?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4E3B9-77E8-D990-D401-A4023C387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/>
              <a:t>It causes anomalies</a:t>
            </a:r>
          </a:p>
          <a:p>
            <a:pPr lvl="1"/>
            <a:r>
              <a:rPr lang="hu-HU"/>
              <a:t>Insertion anomaly</a:t>
            </a:r>
          </a:p>
          <a:p>
            <a:pPr lvl="2"/>
            <a:r>
              <a:rPr lang="hu-HU"/>
              <a:t>can’t insert a piece of data without other pieces of data</a:t>
            </a:r>
          </a:p>
          <a:p>
            <a:pPr lvl="2"/>
            <a:r>
              <a:rPr lang="hu-HU"/>
              <a:t>can’t insert supplier (name+address) without at least one product</a:t>
            </a:r>
          </a:p>
          <a:p>
            <a:pPr lvl="1"/>
            <a:r>
              <a:rPr lang="hu-HU"/>
              <a:t>Deletion anomaly</a:t>
            </a:r>
          </a:p>
          <a:p>
            <a:pPr lvl="2"/>
            <a:r>
              <a:rPr lang="hu-HU"/>
              <a:t>by deleting some data, other data is deleted too</a:t>
            </a:r>
          </a:p>
          <a:p>
            <a:pPr lvl="2"/>
            <a:r>
              <a:rPr lang="hu-HU"/>
              <a:t>if you delete the last product of the supplier, its address disappears too</a:t>
            </a:r>
          </a:p>
          <a:p>
            <a:pPr lvl="1"/>
            <a:r>
              <a:rPr lang="hu-HU"/>
              <a:t>Update anomaly</a:t>
            </a:r>
          </a:p>
          <a:p>
            <a:pPr lvl="2"/>
            <a:r>
              <a:rPr lang="hu-HU"/>
              <a:t>changing the value of an attribute in one row means changing the same attribute in other rows</a:t>
            </a:r>
          </a:p>
          <a:p>
            <a:pPr lvl="2"/>
            <a:r>
              <a:rPr lang="hu-HU"/>
              <a:t>supplier changes address </a:t>
            </a:r>
            <a:r>
              <a:rPr lang="hu-HU">
                <a:sym typeface="Wingdings" panose="05000000000000000000" pitchFamily="2" charset="2"/>
              </a:rPr>
              <a:t> all its supplierAddr values shall be changed</a:t>
            </a:r>
          </a:p>
          <a:p>
            <a:r>
              <a:rPr lang="hu-HU">
                <a:sym typeface="Wingdings" panose="05000000000000000000" pitchFamily="2" charset="2"/>
              </a:rPr>
              <a:t>resolved by </a:t>
            </a:r>
            <a:r>
              <a:rPr lang="hu-HU" i="1">
                <a:sym typeface="Wingdings" panose="05000000000000000000" pitchFamily="2" charset="2"/>
              </a:rPr>
              <a:t>decomposition</a:t>
            </a:r>
            <a:r>
              <a:rPr lang="hu-HU">
                <a:sym typeface="Wingdings" panose="05000000000000000000" pitchFamily="2" charset="2"/>
              </a:rPr>
              <a:t> (not discussed)</a:t>
            </a:r>
            <a:endParaRPr lang="hu-HU" i="1"/>
          </a:p>
        </p:txBody>
      </p:sp>
    </p:spTree>
    <p:extLst>
      <p:ext uri="{BB962C8B-B14F-4D97-AF65-F5344CB8AC3E}">
        <p14:creationId xmlns:p14="http://schemas.microsoft.com/office/powerpoint/2010/main" val="4052731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13116-C252-E1BB-8F89-C787E4B1F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Functional dependencies (FDs)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7760D-CDC7-52FD-4503-245C71FC0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Example:</a:t>
            </a:r>
          </a:p>
          <a:p>
            <a:pPr lvl="1"/>
            <a:r>
              <a:rPr lang="hu-HU"/>
              <a:t>supplier name defines supplier address ==</a:t>
            </a:r>
          </a:p>
          <a:p>
            <a:pPr lvl="1"/>
            <a:r>
              <a:rPr lang="hu-HU"/>
              <a:t>supplier address is functionally dependent on supplier name ==</a:t>
            </a:r>
          </a:p>
          <a:p>
            <a:pPr lvl="1"/>
            <a:r>
              <a:rPr lang="hu-HU"/>
              <a:t>if supplier name is repeated in a relation, supplier address is repeated too</a:t>
            </a:r>
          </a:p>
          <a:p>
            <a:r>
              <a:rPr lang="hu-HU"/>
              <a:t>Definition:</a:t>
            </a:r>
          </a:p>
          <a:p>
            <a:pPr lvl="1"/>
            <a:r>
              <a:rPr lang="hu-HU"/>
              <a:t>Given is relational schema R that includes attribute sets X and Y.</a:t>
            </a:r>
            <a:br>
              <a:rPr lang="hu-HU"/>
            </a:br>
            <a:r>
              <a:rPr lang="hu-HU"/>
              <a:t>Y is functionally dependent on X, i.e. X</a:t>
            </a:r>
            <a:r>
              <a:rPr lang="hu-HU">
                <a:sym typeface="Wingdings" panose="05000000000000000000" pitchFamily="2" charset="2"/>
              </a:rPr>
              <a:t>Y</a:t>
            </a:r>
          </a:p>
          <a:p>
            <a:pPr lvl="2"/>
            <a:r>
              <a:rPr lang="hu-HU">
                <a:sym typeface="Wingdings" panose="05000000000000000000" pitchFamily="2" charset="2"/>
              </a:rPr>
              <a:t>if in the case of any relation r(R)</a:t>
            </a:r>
          </a:p>
          <a:p>
            <a:pPr lvl="3"/>
            <a:r>
              <a:rPr lang="hu-HU">
                <a:sym typeface="Wingdings" panose="05000000000000000000" pitchFamily="2" charset="2"/>
              </a:rPr>
              <a:t>if an arbitrary pair of elements t and t’ of r</a:t>
            </a:r>
          </a:p>
          <a:p>
            <a:pPr lvl="4"/>
            <a:r>
              <a:rPr lang="hu-HU">
                <a:sym typeface="Wingdings" panose="05000000000000000000" pitchFamily="2" charset="2"/>
              </a:rPr>
              <a:t>if the values of X in t equal the values of X in t’, i.e. t[X]==t’[X]</a:t>
            </a:r>
          </a:p>
          <a:p>
            <a:pPr lvl="4"/>
            <a:r>
              <a:rPr lang="hu-HU">
                <a:sym typeface="Wingdings" panose="05000000000000000000" pitchFamily="2" charset="2"/>
              </a:rPr>
              <a:t>then the values of Y in t equal the values of Y in t’, i.e. t[Y]==t’[Y]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9730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FB2B1-C5CF-5302-5DC9-A944AFB56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Functional dependencies (FDs)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C1098-FAC6-2020-598D-FDE0A3CBE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Remarks</a:t>
            </a:r>
            <a:endParaRPr lang="hu-HU" dirty="0"/>
          </a:p>
          <a:p>
            <a:pPr lvl="1"/>
            <a:endParaRPr lang="en-US" dirty="0"/>
          </a:p>
          <a:p>
            <a:pPr lvl="1"/>
            <a:r>
              <a:rPr lang="hu-HU" dirty="0"/>
              <a:t>X</a:t>
            </a:r>
            <a:r>
              <a:rPr lang="hu-HU" dirty="0">
                <a:sym typeface="Wingdings" panose="05000000000000000000" pitchFamily="2" charset="2"/>
              </a:rPr>
              <a:t>Y </a:t>
            </a:r>
            <a:r>
              <a:rPr lang="hu-HU" dirty="0" err="1">
                <a:sym typeface="Wingdings" panose="05000000000000000000" pitchFamily="2" charset="2"/>
              </a:rPr>
              <a:t>can</a:t>
            </a:r>
            <a:r>
              <a:rPr lang="hu-HU" dirty="0">
                <a:sym typeface="Wingdings" panose="05000000000000000000" pitchFamily="2" charset="2"/>
              </a:rPr>
              <a:t> stand </a:t>
            </a:r>
            <a:r>
              <a:rPr lang="hu-HU" dirty="0" err="1">
                <a:sym typeface="Wingdings" panose="05000000000000000000" pitchFamily="2" charset="2"/>
              </a:rPr>
              <a:t>if</a:t>
            </a:r>
            <a:r>
              <a:rPr lang="hu-HU" dirty="0">
                <a:sym typeface="Wingdings" panose="05000000000000000000" pitchFamily="2" charset="2"/>
              </a:rPr>
              <a:t> X has no </a:t>
            </a:r>
            <a:r>
              <a:rPr lang="hu-HU" dirty="0" err="1">
                <a:sym typeface="Wingdings" panose="05000000000000000000" pitchFamily="2" charset="2"/>
              </a:rPr>
              <a:t>repeating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values</a:t>
            </a:r>
            <a:r>
              <a:rPr lang="hu-HU" dirty="0">
                <a:sym typeface="Wingdings" panose="05000000000000000000" pitchFamily="2" charset="2"/>
              </a:rPr>
              <a:t>.</a:t>
            </a:r>
          </a:p>
          <a:p>
            <a:pPr lvl="1"/>
            <a:endParaRPr lang="en-US" dirty="0"/>
          </a:p>
          <a:p>
            <a:pPr lvl="1"/>
            <a:r>
              <a:rPr lang="hu-HU" dirty="0" err="1"/>
              <a:t>occassional</a:t>
            </a:r>
            <a:r>
              <a:rPr lang="hu-HU" dirty="0"/>
              <a:t> </a:t>
            </a:r>
            <a:r>
              <a:rPr lang="hu-HU" dirty="0" err="1"/>
              <a:t>dependencies</a:t>
            </a:r>
            <a:r>
              <a:rPr lang="hu-HU" dirty="0"/>
              <a:t> (</a:t>
            </a:r>
            <a:r>
              <a:rPr lang="hu-HU" dirty="0" err="1"/>
              <a:t>each</a:t>
            </a:r>
            <a:r>
              <a:rPr lang="hu-HU" dirty="0"/>
              <a:t> Bob in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table</a:t>
            </a:r>
            <a:r>
              <a:rPr lang="hu-HU" dirty="0"/>
              <a:t> has </a:t>
            </a:r>
            <a:r>
              <a:rPr lang="hu-HU" dirty="0" err="1"/>
              <a:t>brown</a:t>
            </a:r>
            <a:r>
              <a:rPr lang="hu-HU" dirty="0"/>
              <a:t> </a:t>
            </a:r>
            <a:r>
              <a:rPr lang="hu-HU" dirty="0" err="1"/>
              <a:t>hair</a:t>
            </a:r>
            <a:r>
              <a:rPr lang="hu-HU" dirty="0"/>
              <a:t>)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not</a:t>
            </a:r>
            <a:r>
              <a:rPr lang="hu-HU" dirty="0"/>
              <a:t> </a:t>
            </a:r>
            <a:r>
              <a:rPr lang="hu-HU" dirty="0" err="1"/>
              <a:t>real</a:t>
            </a:r>
            <a:r>
              <a:rPr lang="hu-HU" dirty="0"/>
              <a:t> </a:t>
            </a:r>
            <a:r>
              <a:rPr lang="hu-HU" dirty="0" err="1"/>
              <a:t>dependencies</a:t>
            </a:r>
            <a:r>
              <a:rPr lang="hu-HU" dirty="0"/>
              <a:t> (</a:t>
            </a:r>
            <a:r>
              <a:rPr lang="hu-HU" dirty="0" err="1"/>
              <a:t>each</a:t>
            </a:r>
            <a:r>
              <a:rPr lang="hu-HU" dirty="0"/>
              <a:t> </a:t>
            </a:r>
            <a:r>
              <a:rPr lang="hu-HU" dirty="0" err="1"/>
              <a:t>dentist</a:t>
            </a:r>
            <a:r>
              <a:rPr lang="hu-HU" dirty="0"/>
              <a:t> has a </a:t>
            </a:r>
            <a:r>
              <a:rPr lang="hu-HU" dirty="0" err="1"/>
              <a:t>university</a:t>
            </a:r>
            <a:r>
              <a:rPr lang="hu-HU" dirty="0"/>
              <a:t> diploma)</a:t>
            </a:r>
          </a:p>
          <a:p>
            <a:pPr lvl="1"/>
            <a:endParaRPr lang="en-US" dirty="0"/>
          </a:p>
          <a:p>
            <a:pPr lvl="1"/>
            <a:r>
              <a:rPr lang="hu-HU" dirty="0"/>
              <a:t>FD X</a:t>
            </a:r>
            <a:r>
              <a:rPr lang="hu-HU" dirty="0">
                <a:sym typeface="Wingdings" panose="05000000000000000000" pitchFamily="2" charset="2"/>
              </a:rPr>
              <a:t>Y </a:t>
            </a:r>
            <a:r>
              <a:rPr lang="hu-HU" dirty="0" err="1">
                <a:sym typeface="Wingdings" panose="05000000000000000000" pitchFamily="2" charset="2"/>
              </a:rPr>
              <a:t>only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causes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redundancy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if</a:t>
            </a:r>
            <a:r>
              <a:rPr lang="hu-HU" dirty="0">
                <a:sym typeface="Wingdings" panose="05000000000000000000" pitchFamily="2" charset="2"/>
              </a:rPr>
              <a:t> X </a:t>
            </a:r>
            <a:r>
              <a:rPr lang="hu-HU" dirty="0" err="1">
                <a:sym typeface="Wingdings" panose="05000000000000000000" pitchFamily="2" charset="2"/>
              </a:rPr>
              <a:t>can</a:t>
            </a:r>
            <a:r>
              <a:rPr lang="hu-HU" dirty="0">
                <a:sym typeface="Wingdings" panose="05000000000000000000" pitchFamily="2" charset="2"/>
              </a:rPr>
              <a:t> be </a:t>
            </a:r>
            <a:r>
              <a:rPr lang="hu-HU" dirty="0" err="1">
                <a:sym typeface="Wingdings" panose="05000000000000000000" pitchFamily="2" charset="2"/>
              </a:rPr>
              <a:t>repeated</a:t>
            </a:r>
            <a:r>
              <a:rPr lang="hu-HU" dirty="0">
                <a:sym typeface="Wingdings" panose="05000000000000000000" pitchFamily="2" charset="2"/>
              </a:rPr>
              <a:t>, </a:t>
            </a:r>
            <a:r>
              <a:rPr lang="hu-HU" dirty="0" err="1">
                <a:sym typeface="Wingdings" panose="05000000000000000000" pitchFamily="2" charset="2"/>
              </a:rPr>
              <a:t>otherwise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not</a:t>
            </a:r>
            <a:endParaRPr lang="hu-HU" dirty="0">
              <a:sym typeface="Wingdings" panose="05000000000000000000" pitchFamily="2" charset="2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4261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40203-A98F-C664-80EA-B0E060DC0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Some</a:t>
            </a:r>
            <a:r>
              <a:rPr lang="en-US" dirty="0"/>
              <a:t> definitions</a:t>
            </a:r>
            <a:endParaRPr lang="hu-H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99FEA-8733-F111-A509-D12AF45C6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If X,Y ⊆ R and X → Y, but ∄X ′ ⊂ X so that X ′ → Y, then X is the </a:t>
            </a:r>
            <a:r>
              <a:rPr lang="hu-HU" b="1"/>
              <a:t>determinant</a:t>
            </a:r>
            <a:r>
              <a:rPr lang="hu-HU"/>
              <a:t> of Y</a:t>
            </a:r>
          </a:p>
          <a:p>
            <a:pPr lvl="1"/>
            <a:r>
              <a:rPr lang="hu-HU"/>
              <a:t>minimal (not minimum) set of attributes that define Y</a:t>
            </a:r>
          </a:p>
          <a:p>
            <a:r>
              <a:rPr lang="hu-HU"/>
              <a:t>If X,Y ⊆ R and X → Y, but ∄X ′ ⊂ X so that X ′ → Y, then Y is fully dependent on X </a:t>
            </a:r>
            <a:r>
              <a:rPr lang="hu-HU" b="1"/>
              <a:t>(full dependency)</a:t>
            </a:r>
            <a:endParaRPr lang="hu-HU"/>
          </a:p>
          <a:p>
            <a:pPr lvl="1"/>
            <a:r>
              <a:rPr lang="hu-HU"/>
              <a:t>the left side of the FD cannot be further reduced</a:t>
            </a:r>
          </a:p>
          <a:p>
            <a:r>
              <a:rPr lang="hu-HU"/>
              <a:t>If X,Y ⊆ R and X → Y, and </a:t>
            </a:r>
            <a:r>
              <a:rPr lang="hu-HU" b="1"/>
              <a:t>∃</a:t>
            </a:r>
            <a:r>
              <a:rPr lang="hu-HU"/>
              <a:t>X ′ ⊂ X so that X ′ → Y, then Y is partially dependent on X </a:t>
            </a:r>
            <a:r>
              <a:rPr lang="hu-HU" b="1"/>
              <a:t>(partial dependency)</a:t>
            </a:r>
            <a:endParaRPr lang="hu-HU"/>
          </a:p>
          <a:p>
            <a:pPr lvl="1"/>
            <a:r>
              <a:rPr lang="hu-HU"/>
              <a:t>the left side of the FD can be reduced and will still define the right side</a:t>
            </a:r>
          </a:p>
          <a:p>
            <a:endParaRPr lang="hu-HU" b="1"/>
          </a:p>
          <a:p>
            <a:endParaRPr lang="hu-HU"/>
          </a:p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5883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585C0-BDD7-A2A7-B5F7-B78AE5A3F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Keys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EECB8-94A7-E588-B14C-C56ECF7E4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X is a </a:t>
            </a:r>
            <a:r>
              <a:rPr lang="hu-HU" b="1" dirty="0" err="1"/>
              <a:t>superkey</a:t>
            </a:r>
            <a:r>
              <a:rPr lang="hu-HU" dirty="0"/>
              <a:t> </a:t>
            </a:r>
            <a:r>
              <a:rPr lang="hu-HU" dirty="0" err="1"/>
              <a:t>iff</a:t>
            </a:r>
            <a:r>
              <a:rPr lang="hu-HU" dirty="0"/>
              <a:t> X </a:t>
            </a:r>
            <a:r>
              <a:rPr lang="hu-HU" dirty="0" err="1"/>
              <a:t>defines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schema</a:t>
            </a:r>
            <a:r>
              <a:rPr lang="hu-HU" dirty="0"/>
              <a:t>, i.e. X</a:t>
            </a:r>
            <a:r>
              <a:rPr lang="hu-HU" dirty="0">
                <a:sym typeface="Wingdings" panose="05000000000000000000" pitchFamily="2" charset="2"/>
              </a:rPr>
              <a:t>R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X is a </a:t>
            </a:r>
            <a:r>
              <a:rPr lang="hu-HU" b="1" dirty="0" err="1">
                <a:sym typeface="Wingdings" panose="05000000000000000000" pitchFamily="2" charset="2"/>
              </a:rPr>
              <a:t>key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if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it</a:t>
            </a:r>
            <a:r>
              <a:rPr lang="hu-HU" dirty="0">
                <a:sym typeface="Wingdings" panose="05000000000000000000" pitchFamily="2" charset="2"/>
              </a:rPr>
              <a:t> is a </a:t>
            </a:r>
            <a:r>
              <a:rPr lang="hu-HU" dirty="0" err="1">
                <a:sym typeface="Wingdings" panose="05000000000000000000" pitchFamily="2" charset="2"/>
              </a:rPr>
              <a:t>superkey</a:t>
            </a:r>
            <a:r>
              <a:rPr lang="hu-HU" dirty="0">
                <a:sym typeface="Wingdings" panose="05000000000000000000" pitchFamily="2" charset="2"/>
              </a:rPr>
              <a:t> and </a:t>
            </a:r>
            <a:r>
              <a:rPr lang="hu-HU" dirty="0" err="1">
                <a:sym typeface="Wingdings" panose="05000000000000000000" pitchFamily="2" charset="2"/>
              </a:rPr>
              <a:t>none</a:t>
            </a:r>
            <a:r>
              <a:rPr lang="hu-HU" dirty="0">
                <a:sym typeface="Wingdings" panose="05000000000000000000" pitchFamily="2" charset="2"/>
              </a:rPr>
              <a:t> of </a:t>
            </a:r>
            <a:r>
              <a:rPr lang="hu-HU" dirty="0" err="1">
                <a:sym typeface="Wingdings" panose="05000000000000000000" pitchFamily="2" charset="2"/>
              </a:rPr>
              <a:t>its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real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subsets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are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superkeys</a:t>
            </a:r>
            <a:endParaRPr lang="hu-HU" dirty="0">
              <a:sym typeface="Wingdings" panose="05000000000000000000" pitchFamily="2" charset="2"/>
            </a:endParaRPr>
          </a:p>
          <a:p>
            <a:pPr lvl="1"/>
            <a:r>
              <a:rPr lang="hu-HU" dirty="0">
                <a:sym typeface="Wingdings" panose="05000000000000000000" pitchFamily="2" charset="2"/>
              </a:rPr>
              <a:t>X is a </a:t>
            </a:r>
            <a:r>
              <a:rPr lang="hu-HU" b="1" dirty="0" err="1">
                <a:sym typeface="Wingdings" panose="05000000000000000000" pitchFamily="2" charset="2"/>
              </a:rPr>
              <a:t>key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if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the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schema</a:t>
            </a:r>
            <a:r>
              <a:rPr lang="hu-HU" dirty="0">
                <a:sym typeface="Wingdings" panose="05000000000000000000" pitchFamily="2" charset="2"/>
              </a:rPr>
              <a:t> is </a:t>
            </a:r>
            <a:r>
              <a:rPr lang="hu-HU" dirty="0" err="1">
                <a:sym typeface="Wingdings" panose="05000000000000000000" pitchFamily="2" charset="2"/>
              </a:rPr>
              <a:t>fully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dependent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on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it</a:t>
            </a:r>
            <a:endParaRPr lang="hu-HU" dirty="0">
              <a:sym typeface="Wingdings" panose="05000000000000000000" pitchFamily="2" charset="2"/>
            </a:endParaRPr>
          </a:p>
          <a:p>
            <a:pPr lvl="2"/>
            <a:r>
              <a:rPr lang="hu-HU" dirty="0" err="1">
                <a:sym typeface="Wingdings" panose="05000000000000000000" pitchFamily="2" charset="2"/>
              </a:rPr>
              <a:t>one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key</a:t>
            </a:r>
            <a:r>
              <a:rPr lang="hu-HU" dirty="0">
                <a:sym typeface="Wingdings" panose="05000000000000000000" pitchFamily="2" charset="2"/>
              </a:rPr>
              <a:t> is </a:t>
            </a:r>
            <a:r>
              <a:rPr lang="hu-HU" b="1" dirty="0" err="1">
                <a:sym typeface="Wingdings" panose="05000000000000000000" pitchFamily="2" charset="2"/>
              </a:rPr>
              <a:t>primary</a:t>
            </a:r>
            <a:r>
              <a:rPr lang="hu-HU" b="1" dirty="0">
                <a:sym typeface="Wingdings" panose="05000000000000000000" pitchFamily="2" charset="2"/>
              </a:rPr>
              <a:t> </a:t>
            </a:r>
            <a:r>
              <a:rPr lang="hu-HU" b="1" dirty="0" err="1">
                <a:sym typeface="Wingdings" panose="05000000000000000000" pitchFamily="2" charset="2"/>
              </a:rPr>
              <a:t>key</a:t>
            </a:r>
            <a:endParaRPr lang="hu-HU" b="1" dirty="0">
              <a:sym typeface="Wingdings" panose="05000000000000000000" pitchFamily="2" charset="2"/>
            </a:endParaRPr>
          </a:p>
          <a:p>
            <a:pPr lvl="2"/>
            <a:r>
              <a:rPr lang="hu-HU" dirty="0">
                <a:sym typeface="Wingdings" panose="05000000000000000000" pitchFamily="2" charset="2"/>
              </a:rPr>
              <a:t>rest of </a:t>
            </a:r>
            <a:r>
              <a:rPr lang="hu-HU" dirty="0" err="1">
                <a:sym typeface="Wingdings" panose="05000000000000000000" pitchFamily="2" charset="2"/>
              </a:rPr>
              <a:t>the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keys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are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b="1" dirty="0" err="1">
                <a:sym typeface="Wingdings" panose="05000000000000000000" pitchFamily="2" charset="2"/>
              </a:rPr>
              <a:t>candidate</a:t>
            </a:r>
            <a:r>
              <a:rPr lang="hu-HU" b="1" dirty="0">
                <a:sym typeface="Wingdings" panose="05000000000000000000" pitchFamily="2" charset="2"/>
              </a:rPr>
              <a:t> </a:t>
            </a:r>
            <a:r>
              <a:rPr lang="hu-HU" b="1" dirty="0" err="1">
                <a:sym typeface="Wingdings" panose="05000000000000000000" pitchFamily="2" charset="2"/>
              </a:rPr>
              <a:t>keys</a:t>
            </a:r>
            <a:endParaRPr lang="hu-HU" dirty="0">
              <a:sym typeface="Wingdings" panose="05000000000000000000" pitchFamily="2" charset="2"/>
            </a:endParaRPr>
          </a:p>
          <a:p>
            <a:pPr lvl="3"/>
            <a:r>
              <a:rPr lang="hu-HU" dirty="0" err="1">
                <a:sym typeface="Wingdings" panose="05000000000000000000" pitchFamily="2" charset="2"/>
              </a:rPr>
              <a:t>this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distinction</a:t>
            </a:r>
            <a:r>
              <a:rPr lang="hu-HU" dirty="0">
                <a:sym typeface="Wingdings" panose="05000000000000000000" pitchFamily="2" charset="2"/>
              </a:rPr>
              <a:t> has no </a:t>
            </a:r>
            <a:r>
              <a:rPr lang="hu-HU" dirty="0" err="1">
                <a:sym typeface="Wingdings" panose="05000000000000000000" pitchFamily="2" charset="2"/>
              </a:rPr>
              <a:t>mathematical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relevance</a:t>
            </a:r>
            <a:endParaRPr lang="hu-HU" dirty="0">
              <a:sym typeface="Wingdings" panose="05000000000000000000" pitchFamily="2" charset="2"/>
            </a:endParaRPr>
          </a:p>
          <a:p>
            <a:r>
              <a:rPr lang="hu-HU" dirty="0">
                <a:sym typeface="Wingdings" panose="05000000000000000000" pitchFamily="2" charset="2"/>
              </a:rPr>
              <a:t>A is a </a:t>
            </a:r>
            <a:r>
              <a:rPr lang="hu-HU" b="1" dirty="0" err="1">
                <a:sym typeface="Wingdings" panose="05000000000000000000" pitchFamily="2" charset="2"/>
              </a:rPr>
              <a:t>primary</a:t>
            </a:r>
            <a:r>
              <a:rPr lang="hu-HU" b="1" dirty="0">
                <a:sym typeface="Wingdings" panose="05000000000000000000" pitchFamily="2" charset="2"/>
              </a:rPr>
              <a:t> </a:t>
            </a:r>
            <a:r>
              <a:rPr lang="hu-HU" b="1" dirty="0" err="1">
                <a:sym typeface="Wingdings" panose="05000000000000000000" pitchFamily="2" charset="2"/>
              </a:rPr>
              <a:t>attribute</a:t>
            </a:r>
            <a:r>
              <a:rPr lang="hu-HU" b="1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if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it</a:t>
            </a:r>
            <a:r>
              <a:rPr lang="hu-HU" dirty="0">
                <a:sym typeface="Wingdings" panose="05000000000000000000" pitchFamily="2" charset="2"/>
              </a:rPr>
              <a:t> is </a:t>
            </a:r>
            <a:r>
              <a:rPr lang="hu-HU" dirty="0" err="1">
                <a:sym typeface="Wingdings" panose="05000000000000000000" pitchFamily="2" charset="2"/>
              </a:rPr>
              <a:t>included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by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at least one</a:t>
            </a:r>
            <a:r>
              <a:rPr lang="hu-HU" dirty="0">
                <a:sym typeface="Wingdings" panose="05000000000000000000" pitchFamily="2" charset="2"/>
              </a:rPr>
              <a:t> of </a:t>
            </a:r>
            <a:r>
              <a:rPr lang="hu-HU" dirty="0" err="1">
                <a:sym typeface="Wingdings" panose="05000000000000000000" pitchFamily="2" charset="2"/>
              </a:rPr>
              <a:t>the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keys</a:t>
            </a:r>
            <a:endParaRPr lang="hu-HU" dirty="0">
              <a:sym typeface="Wingdings" panose="05000000000000000000" pitchFamily="2" charset="2"/>
            </a:endParaRPr>
          </a:p>
          <a:p>
            <a:r>
              <a:rPr lang="hu-HU" dirty="0">
                <a:sym typeface="Wingdings" panose="05000000000000000000" pitchFamily="2" charset="2"/>
              </a:rPr>
              <a:t>A is a </a:t>
            </a:r>
            <a:r>
              <a:rPr lang="hu-HU" b="1" dirty="0" err="1">
                <a:sym typeface="Wingdings" panose="05000000000000000000" pitchFamily="2" charset="2"/>
              </a:rPr>
              <a:t>secondary</a:t>
            </a:r>
            <a:r>
              <a:rPr lang="hu-HU" b="1" dirty="0">
                <a:sym typeface="Wingdings" panose="05000000000000000000" pitchFamily="2" charset="2"/>
              </a:rPr>
              <a:t> </a:t>
            </a:r>
            <a:r>
              <a:rPr lang="hu-HU" b="1" dirty="0" err="1">
                <a:sym typeface="Wingdings" panose="05000000000000000000" pitchFamily="2" charset="2"/>
              </a:rPr>
              <a:t>attribute</a:t>
            </a:r>
            <a:r>
              <a:rPr lang="hu-HU" b="1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if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it</a:t>
            </a:r>
            <a:r>
              <a:rPr lang="hu-HU" dirty="0">
                <a:sym typeface="Wingdings" panose="05000000000000000000" pitchFamily="2" charset="2"/>
              </a:rPr>
              <a:t> is </a:t>
            </a:r>
            <a:r>
              <a:rPr lang="hu-HU" dirty="0" err="1">
                <a:sym typeface="Wingdings" panose="05000000000000000000" pitchFamily="2" charset="2"/>
              </a:rPr>
              <a:t>included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by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none</a:t>
            </a:r>
            <a:r>
              <a:rPr lang="hu-HU" dirty="0">
                <a:sym typeface="Wingdings" panose="05000000000000000000" pitchFamily="2" charset="2"/>
              </a:rPr>
              <a:t> of </a:t>
            </a:r>
            <a:r>
              <a:rPr lang="hu-HU" dirty="0" err="1">
                <a:sym typeface="Wingdings" panose="05000000000000000000" pitchFamily="2" charset="2"/>
              </a:rPr>
              <a:t>the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keys</a:t>
            </a:r>
            <a:endParaRPr lang="hu-HU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15481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2033</Words>
  <Application>Microsoft Office PowerPoint</Application>
  <PresentationFormat>Widescreen</PresentationFormat>
  <Paragraphs>308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Aptos</vt:lpstr>
      <vt:lpstr>Aptos Display</vt:lpstr>
      <vt:lpstr>Arial</vt:lpstr>
      <vt:lpstr>Wingdings</vt:lpstr>
      <vt:lpstr>Office Theme</vt:lpstr>
      <vt:lpstr>Normalization</vt:lpstr>
      <vt:lpstr>What is the problem with this relation?</vt:lpstr>
      <vt:lpstr>Introduction</vt:lpstr>
      <vt:lpstr>Examples</vt:lpstr>
      <vt:lpstr>Why is redundancy a problem?</vt:lpstr>
      <vt:lpstr>Functional dependencies (FDs)</vt:lpstr>
      <vt:lpstr>Functional dependencies (FDs)</vt:lpstr>
      <vt:lpstr>Some definitions</vt:lpstr>
      <vt:lpstr>Keys</vt:lpstr>
      <vt:lpstr>True and deducible FDs</vt:lpstr>
      <vt:lpstr>Armstrong’s axioms</vt:lpstr>
      <vt:lpstr>Normal forms</vt:lpstr>
      <vt:lpstr>First normal form, 1NF</vt:lpstr>
      <vt:lpstr>Second normal form, 2NF</vt:lpstr>
      <vt:lpstr>Finding keys</vt:lpstr>
      <vt:lpstr>Second normal form, 2NF</vt:lpstr>
      <vt:lpstr>Second normal form, 2NF</vt:lpstr>
      <vt:lpstr>Transitive dependencies</vt:lpstr>
      <vt:lpstr>Third normal form, 3NF</vt:lpstr>
      <vt:lpstr>Boyce-Codd normal form, BCNF</vt:lpstr>
      <vt:lpstr>Closures</vt:lpstr>
      <vt:lpstr>Closures, examples</vt:lpstr>
    </vt:vector>
  </TitlesOfParts>
  <Company>Sigma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Logical Design of Relational Schemas</dc:title>
  <dc:creator>Levente Erős</dc:creator>
  <cp:lastModifiedBy>Levente Erős</cp:lastModifiedBy>
  <cp:revision>12</cp:revision>
  <dcterms:created xsi:type="dcterms:W3CDTF">2024-10-27T18:20:51Z</dcterms:created>
  <dcterms:modified xsi:type="dcterms:W3CDTF">2024-11-04T17:07:16Z</dcterms:modified>
</cp:coreProperties>
</file>